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2" r:id="rId1"/>
  </p:sldMasterIdLst>
  <p:notesMasterIdLst>
    <p:notesMasterId r:id="rId26"/>
  </p:notesMasterIdLst>
  <p:handoutMasterIdLst>
    <p:handoutMasterId r:id="rId27"/>
  </p:handoutMasterIdLst>
  <p:sldIdLst>
    <p:sldId id="343" r:id="rId2"/>
    <p:sldId id="438" r:id="rId3"/>
    <p:sldId id="498" r:id="rId4"/>
    <p:sldId id="499" r:id="rId5"/>
    <p:sldId id="500" r:id="rId6"/>
    <p:sldId id="522" r:id="rId7"/>
    <p:sldId id="495" r:id="rId8"/>
    <p:sldId id="501" r:id="rId9"/>
    <p:sldId id="516" r:id="rId10"/>
    <p:sldId id="502" r:id="rId11"/>
    <p:sldId id="517" r:id="rId12"/>
    <p:sldId id="503" r:id="rId13"/>
    <p:sldId id="519" r:id="rId14"/>
    <p:sldId id="520" r:id="rId15"/>
    <p:sldId id="504" r:id="rId16"/>
    <p:sldId id="506" r:id="rId17"/>
    <p:sldId id="507" r:id="rId18"/>
    <p:sldId id="508" r:id="rId19"/>
    <p:sldId id="509" r:id="rId20"/>
    <p:sldId id="510" r:id="rId21"/>
    <p:sldId id="514" r:id="rId22"/>
    <p:sldId id="511" r:id="rId23"/>
    <p:sldId id="512" r:id="rId24"/>
    <p:sldId id="476" r:id="rId25"/>
  </p:sldIdLst>
  <p:sldSz cx="9144000" cy="6858000" type="screen4x3"/>
  <p:notesSz cx="7010400" cy="9296400"/>
  <p:embeddedFontLst>
    <p:embeddedFont>
      <p:font typeface="Calibri" panose="020F0502020204030204" pitchFamily="34" charset="0"/>
      <p:regular r:id="rId28"/>
      <p:bold r:id="rId29"/>
      <p:italic r:id="rId30"/>
      <p:boldItalic r:id="rId31"/>
    </p:embeddedFont>
    <p:embeddedFont>
      <p:font typeface="Monotype Sorts" panose="020B0604020202020204"/>
      <p:regular r:id="rId32"/>
    </p:embeddedFont>
    <p:embeddedFont>
      <p:font typeface="Trebuchet MS" panose="020B0603020202020204" pitchFamily="34" charset="0"/>
      <p:regular r:id="rId33"/>
      <p:bold r:id="rId34"/>
      <p:italic r:id="rId35"/>
      <p:boldItalic r:id="rId36"/>
    </p:embeddedFont>
    <p:embeddedFont>
      <p:font typeface="Humnst777 BT" panose="020B0603030504020204"/>
      <p:regular r:id="rId37"/>
      <p:bold r:id="rId38"/>
      <p:italic r:id="rId39"/>
      <p:boldItalic r:id="rId40"/>
    </p:embeddedFont>
    <p:embeddedFont>
      <p:font typeface="SymbolProp BT" panose="05050102010607020607"/>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CBDEFF"/>
    <a:srgbClr val="CCDEFF"/>
    <a:srgbClr val="89A587"/>
    <a:srgbClr val="FFFF99"/>
    <a:srgbClr val="FFFFCC"/>
    <a:srgbClr val="FF9999"/>
    <a:srgbClr val="001E96"/>
    <a:srgbClr val="00563F"/>
    <a:srgbClr val="003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17" autoAdjust="0"/>
    <p:restoredTop sz="86410" autoAdjust="0"/>
  </p:normalViewPr>
  <p:slideViewPr>
    <p:cSldViewPr snapToGrid="0">
      <p:cViewPr varScale="1">
        <p:scale>
          <a:sx n="44" d="100"/>
          <a:sy n="44" d="100"/>
        </p:scale>
        <p:origin x="1028" y="28"/>
      </p:cViewPr>
      <p:guideLst>
        <p:guide orient="horz" pos="2160"/>
        <p:guide pos="2880"/>
      </p:guideLst>
    </p:cSldViewPr>
  </p:slideViewPr>
  <p:outlineViewPr>
    <p:cViewPr>
      <p:scale>
        <a:sx n="33" d="100"/>
        <a:sy n="33" d="100"/>
      </p:scale>
      <p:origin x="216" y="0"/>
    </p:cViewPr>
  </p:outlineViewPr>
  <p:notesTextViewPr>
    <p:cViewPr>
      <p:scale>
        <a:sx n="3" d="2"/>
        <a:sy n="3" d="2"/>
      </p:scale>
      <p:origin x="0" y="0"/>
    </p:cViewPr>
  </p:notesTextViewPr>
  <p:sorterViewPr>
    <p:cViewPr varScale="1">
      <p:scale>
        <a:sx n="100" d="100"/>
        <a:sy n="100" d="100"/>
      </p:scale>
      <p:origin x="0" y="-2720"/>
    </p:cViewPr>
  </p:sorterViewPr>
  <p:notesViewPr>
    <p:cSldViewPr snapToGrid="0">
      <p:cViewPr varScale="1">
        <p:scale>
          <a:sx n="53" d="100"/>
          <a:sy n="53" d="100"/>
        </p:scale>
        <p:origin x="2624" y="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AA6FA5-DCDD-49C6-B99E-A1BC8BA53F73}" type="datetimeFigureOut">
              <a:rPr lang="en-US" smtClean="0"/>
              <a:pPr/>
              <a:t>10/13/2016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9EAE31-72BD-45E4-A902-527B0DEE6322}" type="slidenum">
              <a:rPr lang="en-US" smtClean="0"/>
              <a:pPr/>
              <a:t>‹#›</a:t>
            </a:fld>
            <a:endParaRPr lang="en-US"/>
          </a:p>
        </p:txBody>
      </p:sp>
    </p:spTree>
    <p:extLst>
      <p:ext uri="{BB962C8B-B14F-4D97-AF65-F5344CB8AC3E}">
        <p14:creationId xmlns:p14="http://schemas.microsoft.com/office/powerpoint/2010/main" val="293709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5E4390-23CE-410E-8C82-C2A835D802BC}" type="datetimeFigureOut">
              <a:rPr lang="en-US" smtClean="0"/>
              <a:pPr/>
              <a:t>10/13/2016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7CE6C5-79DB-42C1-85C8-7967D116CBE0}" type="slidenum">
              <a:rPr lang="en-US" smtClean="0"/>
              <a:pPr/>
              <a:t>‹#›</a:t>
            </a:fld>
            <a:endParaRPr lang="en-US"/>
          </a:p>
        </p:txBody>
      </p:sp>
    </p:spTree>
    <p:extLst>
      <p:ext uri="{BB962C8B-B14F-4D97-AF65-F5344CB8AC3E}">
        <p14:creationId xmlns:p14="http://schemas.microsoft.com/office/powerpoint/2010/main" val="417775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286C6C-8002-4023-9132-182A4FB91B46}" type="slidenum">
              <a:rPr lang="en-US" smtClean="0"/>
              <a:pPr/>
              <a:t>1</a:t>
            </a:fld>
            <a:endParaRPr lang="en-US" dirty="0"/>
          </a:p>
        </p:txBody>
      </p:sp>
    </p:spTree>
    <p:extLst>
      <p:ext uri="{BB962C8B-B14F-4D97-AF65-F5344CB8AC3E}">
        <p14:creationId xmlns:p14="http://schemas.microsoft.com/office/powerpoint/2010/main" val="288434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2</a:t>
            </a:fld>
            <a:endParaRPr lang="en-US" dirty="0"/>
          </a:p>
        </p:txBody>
      </p:sp>
    </p:spTree>
    <p:extLst>
      <p:ext uri="{BB962C8B-B14F-4D97-AF65-F5344CB8AC3E}">
        <p14:creationId xmlns:p14="http://schemas.microsoft.com/office/powerpoint/2010/main" val="203201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3</a:t>
            </a:fld>
            <a:endParaRPr lang="en-US" dirty="0"/>
          </a:p>
        </p:txBody>
      </p:sp>
    </p:spTree>
    <p:extLst>
      <p:ext uri="{BB962C8B-B14F-4D97-AF65-F5344CB8AC3E}">
        <p14:creationId xmlns:p14="http://schemas.microsoft.com/office/powerpoint/2010/main" val="84953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4</a:t>
            </a:fld>
            <a:endParaRPr lang="en-US" dirty="0"/>
          </a:p>
        </p:txBody>
      </p:sp>
    </p:spTree>
    <p:extLst>
      <p:ext uri="{BB962C8B-B14F-4D97-AF65-F5344CB8AC3E}">
        <p14:creationId xmlns:p14="http://schemas.microsoft.com/office/powerpoint/2010/main" val="410979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5</a:t>
            </a:fld>
            <a:endParaRPr lang="en-US" dirty="0"/>
          </a:p>
        </p:txBody>
      </p:sp>
    </p:spTree>
    <p:extLst>
      <p:ext uri="{BB962C8B-B14F-4D97-AF65-F5344CB8AC3E}">
        <p14:creationId xmlns:p14="http://schemas.microsoft.com/office/powerpoint/2010/main" val="359980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6</a:t>
            </a:fld>
            <a:endParaRPr lang="en-US" dirty="0"/>
          </a:p>
        </p:txBody>
      </p:sp>
    </p:spTree>
    <p:extLst>
      <p:ext uri="{BB962C8B-B14F-4D97-AF65-F5344CB8AC3E}">
        <p14:creationId xmlns:p14="http://schemas.microsoft.com/office/powerpoint/2010/main" val="16158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7</a:t>
            </a:fld>
            <a:endParaRPr lang="en-US" dirty="0"/>
          </a:p>
        </p:txBody>
      </p:sp>
    </p:spTree>
    <p:extLst>
      <p:ext uri="{BB962C8B-B14F-4D97-AF65-F5344CB8AC3E}">
        <p14:creationId xmlns:p14="http://schemas.microsoft.com/office/powerpoint/2010/main" val="51288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8</a:t>
            </a:fld>
            <a:endParaRPr lang="en-US" dirty="0"/>
          </a:p>
        </p:txBody>
      </p:sp>
    </p:spTree>
    <p:extLst>
      <p:ext uri="{BB962C8B-B14F-4D97-AF65-F5344CB8AC3E}">
        <p14:creationId xmlns:p14="http://schemas.microsoft.com/office/powerpoint/2010/main" val="186437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CE6C5-79DB-42C1-85C8-7967D116CBE0}" type="slidenum">
              <a:rPr lang="en-US" smtClean="0"/>
              <a:pPr/>
              <a:t>9</a:t>
            </a:fld>
            <a:endParaRPr lang="en-US" dirty="0"/>
          </a:p>
        </p:txBody>
      </p:sp>
    </p:spTree>
    <p:extLst>
      <p:ext uri="{BB962C8B-B14F-4D97-AF65-F5344CB8AC3E}">
        <p14:creationId xmlns:p14="http://schemas.microsoft.com/office/powerpoint/2010/main" val="4110767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duane.norman@cdcb.u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bg>
      <p:bgPr>
        <a:gradFill flip="none" rotWithShape="0">
          <a:gsLst>
            <a:gs pos="0">
              <a:srgbClr val="151947"/>
            </a:gs>
            <a:gs pos="52000">
              <a:srgbClr val="033783"/>
            </a:gs>
            <a:gs pos="54000">
              <a:srgbClr val="92ADEA"/>
            </a:gs>
            <a:gs pos="56000">
              <a:srgbClr val="FFFFFF"/>
            </a:gs>
            <a:gs pos="94000">
              <a:srgbClr val="FFFFFF"/>
            </a:gs>
            <a:gs pos="97000">
              <a:srgbClr val="820006"/>
            </a:gs>
            <a:gs pos="100000">
              <a:srgbClr val="460003"/>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
            <a:ext cx="7772400" cy="769441"/>
          </a:xfrm>
        </p:spPr>
        <p:txBody>
          <a:bodyPr/>
          <a:lstStyle>
            <a:lvl1pPr>
              <a:defRPr sz="5000"/>
            </a:lvl1pPr>
          </a:lstStyle>
          <a:p>
            <a:r>
              <a:rPr lang="en-US" dirty="0" smtClean="0"/>
              <a:t>Click to edit Master title style</a:t>
            </a:r>
            <a:endParaRPr lang="en-US" dirty="0"/>
          </a:p>
        </p:txBody>
      </p:sp>
      <p:sp>
        <p:nvSpPr>
          <p:cNvPr id="4" name="TextBox 3"/>
          <p:cNvSpPr txBox="1"/>
          <p:nvPr userDrawn="1"/>
        </p:nvSpPr>
        <p:spPr>
          <a:xfrm>
            <a:off x="829733" y="4021669"/>
            <a:ext cx="7459256" cy="2082621"/>
          </a:xfrm>
          <a:prstGeom prst="rect">
            <a:avLst/>
          </a:prstGeom>
          <a:noFill/>
        </p:spPr>
        <p:txBody>
          <a:bodyPr wrap="square" lIns="0" tIns="0" rIns="0" bIns="0" rtlCol="0">
            <a:spAutoFit/>
          </a:bodyPr>
          <a:lstStyle/>
          <a:p>
            <a:pPr>
              <a:lnSpc>
                <a:spcPts val="3200"/>
              </a:lnSpc>
              <a:spcBef>
                <a:spcPts val="0"/>
              </a:spcBef>
              <a:spcAft>
                <a:spcPts val="1200"/>
              </a:spcAft>
              <a:tabLst>
                <a:tab pos="4346575" algn="l"/>
              </a:tabLst>
            </a:pPr>
            <a:r>
              <a:rPr lang="en-US" sz="3000" b="1" baseline="0" dirty="0" smtClean="0">
                <a:solidFill>
                  <a:srgbClr val="960000"/>
                </a:solidFill>
                <a:latin typeface="Calibri" pitchFamily="34" charset="0"/>
                <a:cs typeface="Calibri" pitchFamily="34" charset="0"/>
              </a:rPr>
              <a:t>Duane Norman,</a:t>
            </a:r>
            <a:r>
              <a:rPr lang="en-US" sz="3000" b="1" baseline="30000" dirty="0" smtClean="0">
                <a:solidFill>
                  <a:srgbClr val="960000"/>
                </a:solidFill>
                <a:latin typeface="Calibri" pitchFamily="34" charset="0"/>
                <a:cs typeface="Calibri" pitchFamily="34" charset="0"/>
              </a:rPr>
              <a:t>1</a:t>
            </a:r>
            <a:r>
              <a:rPr lang="en-US" sz="3000" b="1" baseline="0" dirty="0" smtClean="0">
                <a:solidFill>
                  <a:srgbClr val="960000"/>
                </a:solidFill>
                <a:latin typeface="Calibri" pitchFamily="34" charset="0"/>
                <a:cs typeface="Calibri" pitchFamily="34" charset="0"/>
              </a:rPr>
              <a:t> Jan Wright,</a:t>
            </a:r>
            <a:r>
              <a:rPr lang="en-US" sz="3000" b="1" baseline="30000" dirty="0" smtClean="0">
                <a:solidFill>
                  <a:srgbClr val="960000"/>
                </a:solidFill>
                <a:latin typeface="Calibri" pitchFamily="34" charset="0"/>
                <a:cs typeface="Calibri" pitchFamily="34" charset="0"/>
              </a:rPr>
              <a:t>2</a:t>
            </a:r>
            <a:r>
              <a:rPr lang="en-US" sz="3000" b="1" baseline="0" dirty="0" smtClean="0">
                <a:solidFill>
                  <a:srgbClr val="960000"/>
                </a:solidFill>
                <a:latin typeface="Calibri" pitchFamily="34" charset="0"/>
                <a:cs typeface="Calibri" pitchFamily="34" charset="0"/>
              </a:rPr>
              <a:t> Mel Tooker,</a:t>
            </a:r>
            <a:r>
              <a:rPr lang="en-US" sz="3000" b="1" baseline="30000" dirty="0" smtClean="0">
                <a:solidFill>
                  <a:srgbClr val="960000"/>
                </a:solidFill>
                <a:latin typeface="Calibri" pitchFamily="34" charset="0"/>
                <a:cs typeface="Calibri" pitchFamily="34" charset="0"/>
              </a:rPr>
              <a:t>2</a:t>
            </a:r>
            <a:r>
              <a:rPr lang="en-US" sz="3000" b="1" baseline="0" dirty="0" smtClean="0">
                <a:solidFill>
                  <a:srgbClr val="960000"/>
                </a:solidFill>
                <a:latin typeface="Calibri" pitchFamily="34" charset="0"/>
                <a:cs typeface="Calibri" pitchFamily="34" charset="0"/>
              </a:rPr>
              <a:t> and Paul VanRaden</a:t>
            </a:r>
            <a:r>
              <a:rPr lang="en-US" sz="3000" b="1" baseline="30000" dirty="0" smtClean="0">
                <a:solidFill>
                  <a:srgbClr val="960000"/>
                </a:solidFill>
                <a:latin typeface="Calibri" pitchFamily="34" charset="0"/>
                <a:cs typeface="Calibri" pitchFamily="34" charset="0"/>
              </a:rPr>
              <a:t>2</a:t>
            </a:r>
          </a:p>
          <a:p>
            <a:pPr>
              <a:lnSpc>
                <a:spcPts val="2400"/>
              </a:lnSpc>
              <a:spcBef>
                <a:spcPts val="0"/>
              </a:spcBef>
              <a:spcAft>
                <a:spcPts val="0"/>
              </a:spcAft>
              <a:tabLst>
                <a:tab pos="4346575" algn="l"/>
              </a:tabLst>
            </a:pPr>
            <a:r>
              <a:rPr lang="en-US" sz="2200" b="1" i="0" baseline="30000" dirty="0" smtClean="0">
                <a:solidFill>
                  <a:srgbClr val="001E96"/>
                </a:solidFill>
                <a:latin typeface="Calibri" pitchFamily="34" charset="0"/>
                <a:cs typeface="Calibri" pitchFamily="34" charset="0"/>
              </a:rPr>
              <a:t>1</a:t>
            </a:r>
            <a:r>
              <a:rPr lang="en-US" sz="2200" b="1" i="0" baseline="0" dirty="0" smtClean="0">
                <a:solidFill>
                  <a:srgbClr val="001E96"/>
                </a:solidFill>
                <a:latin typeface="Calibri" pitchFamily="34" charset="0"/>
                <a:cs typeface="Calibri" pitchFamily="34" charset="0"/>
              </a:rPr>
              <a:t>Council on Dairy Cattle Breeding, Bowie, MD 20716</a:t>
            </a:r>
          </a:p>
          <a:p>
            <a:pPr>
              <a:lnSpc>
                <a:spcPts val="2400"/>
              </a:lnSpc>
              <a:spcBef>
                <a:spcPts val="0"/>
              </a:spcBef>
              <a:spcAft>
                <a:spcPts val="1200"/>
              </a:spcAft>
              <a:tabLst>
                <a:tab pos="4346575" algn="l"/>
              </a:tabLst>
            </a:pPr>
            <a:r>
              <a:rPr lang="en-US" sz="2200" b="1" i="0" baseline="30000" dirty="0" smtClean="0">
                <a:solidFill>
                  <a:srgbClr val="001E96"/>
                </a:solidFill>
                <a:latin typeface="Calibri" pitchFamily="34" charset="0"/>
                <a:cs typeface="Calibri" pitchFamily="34" charset="0"/>
              </a:rPr>
              <a:t>2</a:t>
            </a:r>
            <a:r>
              <a:rPr lang="en-US" sz="2200" b="1" i="0" baseline="0" dirty="0" smtClean="0">
                <a:solidFill>
                  <a:srgbClr val="001E96"/>
                </a:solidFill>
                <a:latin typeface="Calibri" pitchFamily="34" charset="0"/>
                <a:cs typeface="Calibri" pitchFamily="34" charset="0"/>
              </a:rPr>
              <a:t>AGIL-ARS-USDA, Beltsville, MD 20705</a:t>
            </a:r>
          </a:p>
          <a:p>
            <a:pPr marL="0" marR="0" indent="0" algn="l" defTabSz="914400" rtl="0" eaLnBrk="1" fontAlgn="auto" latinLnBrk="0" hangingPunct="1">
              <a:lnSpc>
                <a:spcPct val="100000"/>
              </a:lnSpc>
              <a:spcBef>
                <a:spcPts val="0"/>
              </a:spcBef>
              <a:spcAft>
                <a:spcPts val="0"/>
              </a:spcAft>
              <a:buClrTx/>
              <a:buSzTx/>
              <a:buFontTx/>
              <a:buNone/>
              <a:tabLst>
                <a:tab pos="4346575" algn="l"/>
              </a:tabLst>
              <a:defRPr/>
            </a:pPr>
            <a:r>
              <a:rPr lang="en-US" sz="2200" b="1" u="none" baseline="0" dirty="0" smtClean="0">
                <a:solidFill>
                  <a:srgbClr val="C00000"/>
                </a:solidFill>
                <a:latin typeface="Calibri" pitchFamily="34" charset="0"/>
                <a:cs typeface="Calibri" pitchFamily="34" charset="0"/>
                <a:hlinkClick r:id="rId2"/>
              </a:rPr>
              <a:t>duane.norman@cdcb.us</a:t>
            </a:r>
            <a:r>
              <a:rPr lang="en-US" sz="2200" b="1" baseline="0" dirty="0" smtClean="0">
                <a:solidFill>
                  <a:srgbClr val="00563F"/>
                </a:solidFill>
                <a:latin typeface="Calibri" pitchFamily="34" charset="0"/>
                <a:cs typeface="Calibri" pitchFamily="34" charset="0"/>
              </a:rPr>
              <a:t>  </a:t>
            </a:r>
            <a:r>
              <a:rPr lang="en-US" sz="2200" b="1" baseline="0" dirty="0" smtClean="0">
                <a:solidFill>
                  <a:srgbClr val="001E96"/>
                </a:solidFill>
                <a:latin typeface="Calibri"/>
                <a:cs typeface="Calibri" pitchFamily="34" charset="0"/>
              </a:rPr>
              <a:t>•</a:t>
            </a:r>
            <a:r>
              <a:rPr lang="en-US" sz="2200" b="1" baseline="0" dirty="0" smtClean="0">
                <a:solidFill>
                  <a:srgbClr val="00563F"/>
                </a:solidFill>
                <a:latin typeface="Calibri"/>
                <a:cs typeface="Calibri" pitchFamily="34" charset="0"/>
              </a:rPr>
              <a:t> </a:t>
            </a:r>
            <a:r>
              <a:rPr lang="en-US" sz="2200" b="1" baseline="0" dirty="0" smtClean="0">
                <a:solidFill>
                  <a:srgbClr val="00563F"/>
                </a:solidFill>
                <a:latin typeface="Calibri" pitchFamily="34" charset="0"/>
                <a:cs typeface="Calibri" pitchFamily="34" charset="0"/>
              </a:rPr>
              <a:t> </a:t>
            </a:r>
            <a:r>
              <a:rPr lang="en-US" sz="2200" b="1" baseline="0" dirty="0" smtClean="0">
                <a:solidFill>
                  <a:srgbClr val="960000"/>
                </a:solidFill>
                <a:latin typeface="Calibri" pitchFamily="34" charset="0"/>
                <a:cs typeface="Calibri" pitchFamily="34" charset="0"/>
              </a:rPr>
              <a:t>301-525-2006 (voice)</a:t>
            </a:r>
            <a:endParaRPr lang="en-US" sz="2000" b="1" baseline="0" dirty="0" smtClean="0">
              <a:solidFill>
                <a:srgbClr val="96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0">
          <a:gsLst>
            <a:gs pos="0">
              <a:srgbClr val="151947"/>
            </a:gs>
            <a:gs pos="12000">
              <a:srgbClr val="264196"/>
            </a:gs>
            <a:gs pos="16000">
              <a:schemeClr val="tx1"/>
            </a:gs>
            <a:gs pos="94000">
              <a:schemeClr val="tx1"/>
            </a:gs>
            <a:gs pos="97000">
              <a:srgbClr val="820006"/>
            </a:gs>
            <a:gs pos="100000">
              <a:srgbClr val="500004"/>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84775"/>
          </a:xfrm>
        </p:spPr>
        <p:txBody>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a:xfrm>
            <a:off x="455613" y="1371600"/>
            <a:ext cx="8226425" cy="1769715"/>
          </a:xfrm>
        </p:spPr>
        <p:txBody>
          <a:bodyPr/>
          <a:lstStyle>
            <a:lvl1pPr>
              <a:lnSpc>
                <a:spcPts val="3000"/>
              </a:lnSpc>
              <a:spcAft>
                <a:spcPts val="2400"/>
              </a:spcAft>
              <a:defRPr sz="2700">
                <a:solidFill>
                  <a:srgbClr val="001E96"/>
                </a:solidFill>
              </a:defRPr>
            </a:lvl1pPr>
            <a:lvl2pPr>
              <a:lnSpc>
                <a:spcPts val="3000"/>
              </a:lnSpc>
              <a:spcAft>
                <a:spcPts val="2400"/>
              </a:spcAft>
              <a:defRPr sz="2700">
                <a:solidFill>
                  <a:srgbClr val="001E96"/>
                </a:solidFill>
              </a:defRPr>
            </a:lvl2pPr>
            <a:lvl3pPr>
              <a:lnSpc>
                <a:spcPts val="3000"/>
              </a:lnSpc>
              <a:spcAft>
                <a:spcPts val="2400"/>
              </a:spcAft>
              <a:defRPr sz="2700">
                <a:solidFill>
                  <a:srgbClr val="001E96"/>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494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151947"/>
            </a:gs>
            <a:gs pos="12000">
              <a:srgbClr val="264196"/>
            </a:gs>
            <a:gs pos="15000">
              <a:schemeClr val="tx1"/>
            </a:gs>
            <a:gs pos="94000">
              <a:schemeClr val="tx1"/>
            </a:gs>
            <a:gs pos="97000">
              <a:srgbClr val="820006"/>
            </a:gs>
            <a:gs pos="100000">
              <a:srgbClr val="500004"/>
            </a:gs>
          </a:gsLst>
          <a:lin ang="5400000" scaled="1"/>
          <a:tileRect/>
        </a:gra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455613" y="182563"/>
            <a:ext cx="8226425" cy="584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9220" name="Rectangle 3"/>
          <p:cNvSpPr>
            <a:spLocks noGrp="1" noChangeArrowheads="1"/>
          </p:cNvSpPr>
          <p:nvPr>
            <p:ph type="body" idx="1"/>
          </p:nvPr>
        </p:nvSpPr>
        <p:spPr bwMode="auto">
          <a:xfrm>
            <a:off x="455613" y="1371600"/>
            <a:ext cx="8226425" cy="18466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Box 51"/>
          <p:cNvSpPr txBox="1">
            <a:spLocks noChangeArrowheads="1"/>
          </p:cNvSpPr>
          <p:nvPr/>
        </p:nvSpPr>
        <p:spPr bwMode="ltGray">
          <a:xfrm>
            <a:off x="137160" y="6629400"/>
            <a:ext cx="4776787" cy="184666"/>
          </a:xfrm>
          <a:prstGeom prst="rect">
            <a:avLst/>
          </a:prstGeom>
          <a:noFill/>
          <a:ln w="9525">
            <a:noFill/>
            <a:miter lim="800000"/>
            <a:headEnd/>
            <a:tailEnd/>
          </a:ln>
          <a:effectLst/>
        </p:spPr>
        <p:txBody>
          <a:bodyPr lIns="0" tIns="0" rIns="0" bIns="0" anchor="ctr">
            <a:spAutoFit/>
          </a:bodyPr>
          <a:lstStyle/>
          <a:p>
            <a:pPr eaLnBrk="0" hangingPunct="0">
              <a:spcBef>
                <a:spcPct val="50000"/>
              </a:spcBef>
              <a:defRPr/>
            </a:pPr>
            <a:r>
              <a:rPr kumimoji="1" lang="en-US" sz="1200" b="1" baseline="0" dirty="0" smtClean="0">
                <a:latin typeface="Calibri" pitchFamily="34" charset="0"/>
                <a:cs typeface="Calibri" pitchFamily="34" charset="0"/>
              </a:rPr>
              <a:t>CDBD Industry Meeting – Oct. 4, 2016</a:t>
            </a:r>
            <a:r>
              <a:rPr lang="en-US" sz="1200" b="1" kern="1200" dirty="0" smtClean="0">
                <a:solidFill>
                  <a:schemeClr val="tx1"/>
                </a:solidFill>
                <a:latin typeface="Calibri" pitchFamily="34" charset="0"/>
                <a:ea typeface="+mn-ea"/>
                <a:cs typeface="Calibri" pitchFamily="34" charset="0"/>
              </a:rPr>
              <a:t> </a:t>
            </a:r>
            <a:r>
              <a:rPr kumimoji="1" lang="en-US" sz="1200" b="1" dirty="0" smtClean="0">
                <a:latin typeface="Calibri" pitchFamily="34" charset="0"/>
                <a:cs typeface="Calibri" pitchFamily="34" charset="0"/>
              </a:rPr>
              <a:t>(</a:t>
            </a:r>
            <a:fld id="{6EF5BE8E-3B3E-486D-9684-5293E34BCCC8}" type="slidenum">
              <a:rPr kumimoji="1" lang="en-US" sz="1200" b="1" smtClean="0">
                <a:latin typeface="Calibri" pitchFamily="34" charset="0"/>
                <a:cs typeface="Calibri" pitchFamily="34" charset="0"/>
              </a:rPr>
              <a:pPr eaLnBrk="0" hangingPunct="0">
                <a:spcBef>
                  <a:spcPct val="50000"/>
                </a:spcBef>
                <a:defRPr/>
              </a:pPr>
              <a:t>‹#›</a:t>
            </a:fld>
            <a:r>
              <a:rPr kumimoji="1" lang="en-US" sz="1200" b="1" dirty="0" smtClean="0">
                <a:latin typeface="Calibri" pitchFamily="34" charset="0"/>
                <a:cs typeface="Calibri" pitchFamily="34" charset="0"/>
              </a:rPr>
              <a:t>)</a:t>
            </a:r>
            <a:endParaRPr kumimoji="1" lang="en-US" sz="1200" b="1" dirty="0">
              <a:latin typeface="Calibri" pitchFamily="34" charset="0"/>
              <a:cs typeface="Calibri" pitchFamily="34" charset="0"/>
            </a:endParaRPr>
          </a:p>
        </p:txBody>
      </p:sp>
      <p:pic>
        <p:nvPicPr>
          <p:cNvPr id="6" name="Picture 5" descr="CDCB.png"/>
          <p:cNvPicPr>
            <a:picLocks noChangeAspect="1"/>
          </p:cNvPicPr>
          <p:nvPr userDrawn="1"/>
        </p:nvPicPr>
        <p:blipFill>
          <a:blip r:embed="rId5" cstate="print"/>
          <a:srcRect l="-1607" t="-2493" r="-1231" b="21214"/>
          <a:stretch>
            <a:fillRect/>
          </a:stretch>
        </p:blipFill>
        <p:spPr>
          <a:xfrm>
            <a:off x="8432800" y="6568532"/>
            <a:ext cx="650087" cy="228600"/>
          </a:xfrm>
          <a:prstGeom prst="rect">
            <a:avLst/>
          </a:prstGeom>
          <a:solidFill>
            <a:schemeClr val="tx1"/>
          </a:solidFill>
        </p:spPr>
      </p:pic>
      <p:sp>
        <p:nvSpPr>
          <p:cNvPr id="7" name="Text Box 51"/>
          <p:cNvSpPr txBox="1">
            <a:spLocks noChangeArrowheads="1"/>
          </p:cNvSpPr>
          <p:nvPr userDrawn="1"/>
        </p:nvSpPr>
        <p:spPr bwMode="ltGray">
          <a:xfrm>
            <a:off x="5960536" y="6629400"/>
            <a:ext cx="2390880" cy="184666"/>
          </a:xfrm>
          <a:prstGeom prst="rect">
            <a:avLst/>
          </a:prstGeom>
          <a:noFill/>
          <a:ln w="9525">
            <a:noFill/>
            <a:miter lim="800000"/>
            <a:headEnd/>
            <a:tailEnd/>
          </a:ln>
          <a:effectLst/>
        </p:spPr>
        <p:txBody>
          <a:bodyPr wrap="square" lIns="0" tIns="0" rIns="0" bIns="0" anchor="ctr">
            <a:spAutoFit/>
          </a:bodyPr>
          <a:lstStyle/>
          <a:p>
            <a:pPr algn="r" eaLnBrk="0" hangingPunct="0">
              <a:spcBef>
                <a:spcPct val="50000"/>
              </a:spcBef>
              <a:defRPr/>
            </a:pPr>
            <a:r>
              <a:rPr kumimoji="1" lang="en-US" sz="1200" b="1" baseline="0" dirty="0" smtClean="0">
                <a:latin typeface="Calibri" pitchFamily="34" charset="0"/>
                <a:cs typeface="Calibri" pitchFamily="34" charset="0"/>
              </a:rPr>
              <a:t>H.D. Norman</a:t>
            </a:r>
            <a:endParaRPr kumimoji="1" lang="en-US" sz="1200" b="1" dirty="0">
              <a:latin typeface="Calibri" pitchFamily="34" charset="0"/>
              <a:cs typeface="Calibri" pitchFamily="34" charset="0"/>
            </a:endParaRPr>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Lst>
  <p:timing>
    <p:tnLst>
      <p:par>
        <p:cTn id="1" dur="indefinite" restart="never" nodeType="tmRoot"/>
      </p:par>
    </p:tnLst>
  </p:timing>
  <p:txStyles>
    <p:titleStyle>
      <a:lvl1pPr algn="l" rtl="0" eaLnBrk="1" fontAlgn="base" hangingPunct="1">
        <a:spcBef>
          <a:spcPct val="0"/>
        </a:spcBef>
        <a:spcAft>
          <a:spcPct val="0"/>
        </a:spcAft>
        <a:defRPr sz="38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Humnst777 BT" pitchFamily="34" charset="0"/>
        </a:defRPr>
      </a:lvl2pPr>
      <a:lvl3pPr algn="l" rtl="0" eaLnBrk="1" fontAlgn="base" hangingPunct="1">
        <a:spcBef>
          <a:spcPct val="0"/>
        </a:spcBef>
        <a:spcAft>
          <a:spcPct val="0"/>
        </a:spcAft>
        <a:defRPr sz="3600" b="1">
          <a:solidFill>
            <a:schemeClr val="tx2"/>
          </a:solidFill>
          <a:latin typeface="Humnst777 BT" pitchFamily="34" charset="0"/>
        </a:defRPr>
      </a:lvl3pPr>
      <a:lvl4pPr algn="l" rtl="0" eaLnBrk="1" fontAlgn="base" hangingPunct="1">
        <a:spcBef>
          <a:spcPct val="0"/>
        </a:spcBef>
        <a:spcAft>
          <a:spcPct val="0"/>
        </a:spcAft>
        <a:defRPr sz="3600" b="1">
          <a:solidFill>
            <a:schemeClr val="tx2"/>
          </a:solidFill>
          <a:latin typeface="Humnst777 BT" pitchFamily="34" charset="0"/>
        </a:defRPr>
      </a:lvl4pPr>
      <a:lvl5pPr algn="l" rtl="0" eaLnBrk="1" fontAlgn="base" hangingPunct="1">
        <a:spcBef>
          <a:spcPct val="0"/>
        </a:spcBef>
        <a:spcAft>
          <a:spcPct val="0"/>
        </a:spcAft>
        <a:defRPr sz="3600" b="1">
          <a:solidFill>
            <a:schemeClr val="tx2"/>
          </a:solidFill>
          <a:latin typeface="Humnst777 BT" pitchFamily="34" charset="0"/>
        </a:defRPr>
      </a:lvl5pPr>
      <a:lvl6pPr marL="457200" algn="l" rtl="0" eaLnBrk="1" fontAlgn="base" hangingPunct="1">
        <a:spcBef>
          <a:spcPct val="0"/>
        </a:spcBef>
        <a:spcAft>
          <a:spcPct val="0"/>
        </a:spcAft>
        <a:defRPr sz="3600" b="1">
          <a:solidFill>
            <a:schemeClr val="tx2"/>
          </a:solidFill>
          <a:latin typeface="Humnst777 BT" pitchFamily="34" charset="0"/>
        </a:defRPr>
      </a:lvl6pPr>
      <a:lvl7pPr marL="914400" algn="l" rtl="0" eaLnBrk="1" fontAlgn="base" hangingPunct="1">
        <a:spcBef>
          <a:spcPct val="0"/>
        </a:spcBef>
        <a:spcAft>
          <a:spcPct val="0"/>
        </a:spcAft>
        <a:defRPr sz="3600" b="1">
          <a:solidFill>
            <a:schemeClr val="tx2"/>
          </a:solidFill>
          <a:latin typeface="Humnst777 BT" pitchFamily="34" charset="0"/>
        </a:defRPr>
      </a:lvl7pPr>
      <a:lvl8pPr marL="1371600" algn="l" rtl="0" eaLnBrk="1" fontAlgn="base" hangingPunct="1">
        <a:spcBef>
          <a:spcPct val="0"/>
        </a:spcBef>
        <a:spcAft>
          <a:spcPct val="0"/>
        </a:spcAft>
        <a:defRPr sz="3600" b="1">
          <a:solidFill>
            <a:schemeClr val="tx2"/>
          </a:solidFill>
          <a:latin typeface="Humnst777 BT" pitchFamily="34" charset="0"/>
        </a:defRPr>
      </a:lvl8pPr>
      <a:lvl9pPr marL="1828800" algn="l" rtl="0" eaLnBrk="1" fontAlgn="base" hangingPunct="1">
        <a:spcBef>
          <a:spcPct val="0"/>
        </a:spcBef>
        <a:spcAft>
          <a:spcPct val="0"/>
        </a:spcAft>
        <a:defRPr sz="3600" b="1">
          <a:solidFill>
            <a:schemeClr val="tx2"/>
          </a:solidFill>
          <a:latin typeface="Humnst777 BT" pitchFamily="34" charset="0"/>
        </a:defRPr>
      </a:lvl9pPr>
    </p:titleStyle>
    <p:bodyStyle>
      <a:lvl1pPr marL="339725" indent="-339725" algn="l" rtl="0" eaLnBrk="1" fontAlgn="base" hangingPunct="1">
        <a:spcBef>
          <a:spcPct val="0"/>
        </a:spcBef>
        <a:spcAft>
          <a:spcPct val="50000"/>
        </a:spcAft>
        <a:buClr>
          <a:srgbClr val="001E96"/>
        </a:buClr>
        <a:buSzPct val="67000"/>
        <a:buFont typeface="Monotype Sorts" pitchFamily="2" charset="2"/>
        <a:buChar char="l"/>
        <a:defRPr sz="3000" b="1">
          <a:solidFill>
            <a:srgbClr val="001E96"/>
          </a:solidFill>
          <a:latin typeface="Calibri" pitchFamily="34" charset="0"/>
          <a:ea typeface="+mn-ea"/>
          <a:cs typeface="Calibri" pitchFamily="34" charset="0"/>
        </a:defRPr>
      </a:lvl1pPr>
      <a:lvl2pPr marL="690563" indent="-284163" algn="l" rtl="0" eaLnBrk="1" fontAlgn="base" hangingPunct="1">
        <a:spcBef>
          <a:spcPct val="0"/>
        </a:spcBef>
        <a:spcAft>
          <a:spcPct val="50000"/>
        </a:spcAft>
        <a:buClr>
          <a:srgbClr val="001E96"/>
        </a:buClr>
        <a:buSzPct val="80000"/>
        <a:buFont typeface="Monotype Sorts" pitchFamily="2" charset="2"/>
        <a:buChar char="w"/>
        <a:defRPr sz="3000" b="1">
          <a:solidFill>
            <a:srgbClr val="001E96"/>
          </a:solidFill>
          <a:latin typeface="Calibri" pitchFamily="34" charset="0"/>
          <a:cs typeface="Calibri" pitchFamily="34" charset="0"/>
        </a:defRPr>
      </a:lvl2pPr>
      <a:lvl3pPr marL="1206500" indent="-515938" algn="l" rtl="0" eaLnBrk="1" fontAlgn="base" hangingPunct="1">
        <a:spcBef>
          <a:spcPct val="0"/>
        </a:spcBef>
        <a:spcAft>
          <a:spcPct val="50000"/>
        </a:spcAft>
        <a:buClr>
          <a:srgbClr val="001E96"/>
        </a:buClr>
        <a:buSzPct val="120000"/>
        <a:buFont typeface="Humnst777 BT"/>
        <a:buChar char="−"/>
        <a:defRPr sz="3000" b="1">
          <a:solidFill>
            <a:srgbClr val="001E96"/>
          </a:solidFill>
          <a:latin typeface="Calibri" pitchFamily="34" charset="0"/>
          <a:cs typeface="Calibri" pitchFamily="34" charset="0"/>
        </a:defRPr>
      </a:lvl3pPr>
      <a:lvl4pPr marL="1663700" indent="-228600" algn="l" rtl="0" eaLnBrk="1" fontAlgn="base" hangingPunct="1">
        <a:spcBef>
          <a:spcPct val="5000"/>
        </a:spcBef>
        <a:spcAft>
          <a:spcPct val="0"/>
        </a:spcAft>
        <a:buClr>
          <a:srgbClr val="009900"/>
        </a:buClr>
        <a:buSzPct val="120000"/>
        <a:buChar char="•"/>
        <a:defRPr sz="2800" b="1">
          <a:solidFill>
            <a:schemeClr val="tx1"/>
          </a:solidFill>
          <a:latin typeface="+mn-lt"/>
        </a:defRPr>
      </a:lvl4pPr>
      <a:lvl5pPr marL="2057400" indent="-228600" algn="l" rtl="0" eaLnBrk="1" fontAlgn="base" hangingPunct="1">
        <a:spcBef>
          <a:spcPct val="5000"/>
        </a:spcBef>
        <a:spcAft>
          <a:spcPct val="0"/>
        </a:spcAft>
        <a:buClr>
          <a:srgbClr val="009900"/>
        </a:buClr>
        <a:buSzPct val="120000"/>
        <a:buChar char="•"/>
        <a:defRPr sz="2800" b="1">
          <a:solidFill>
            <a:schemeClr val="tx1"/>
          </a:solidFill>
          <a:latin typeface="+mn-lt"/>
        </a:defRPr>
      </a:lvl5pPr>
      <a:lvl6pPr marL="2514600" indent="-228600" algn="l" rtl="0" eaLnBrk="1" fontAlgn="base" hangingPunct="1">
        <a:spcBef>
          <a:spcPct val="5000"/>
        </a:spcBef>
        <a:spcAft>
          <a:spcPct val="0"/>
        </a:spcAft>
        <a:buClr>
          <a:srgbClr val="009900"/>
        </a:buClr>
        <a:buSzPct val="120000"/>
        <a:buChar char="•"/>
        <a:defRPr sz="2800" b="1">
          <a:solidFill>
            <a:schemeClr val="tx1"/>
          </a:solidFill>
          <a:latin typeface="+mn-lt"/>
        </a:defRPr>
      </a:lvl6pPr>
      <a:lvl7pPr marL="2971800" indent="-228600" algn="l" rtl="0" eaLnBrk="1" fontAlgn="base" hangingPunct="1">
        <a:spcBef>
          <a:spcPct val="5000"/>
        </a:spcBef>
        <a:spcAft>
          <a:spcPct val="0"/>
        </a:spcAft>
        <a:buClr>
          <a:srgbClr val="009900"/>
        </a:buClr>
        <a:buSzPct val="120000"/>
        <a:buChar char="•"/>
        <a:defRPr sz="2800" b="1">
          <a:solidFill>
            <a:schemeClr val="tx1"/>
          </a:solidFill>
          <a:latin typeface="+mn-lt"/>
        </a:defRPr>
      </a:lvl7pPr>
      <a:lvl8pPr marL="3429000" indent="-228600" algn="l" rtl="0" eaLnBrk="1" fontAlgn="base" hangingPunct="1">
        <a:spcBef>
          <a:spcPct val="5000"/>
        </a:spcBef>
        <a:spcAft>
          <a:spcPct val="0"/>
        </a:spcAft>
        <a:buClr>
          <a:srgbClr val="009900"/>
        </a:buClr>
        <a:buSzPct val="120000"/>
        <a:buChar char="•"/>
        <a:defRPr sz="2800" b="1">
          <a:solidFill>
            <a:schemeClr val="tx1"/>
          </a:solidFill>
          <a:latin typeface="+mn-lt"/>
        </a:defRPr>
      </a:lvl8pPr>
      <a:lvl9pPr marL="3886200" indent="-228600" algn="l" rtl="0" eaLnBrk="1" fontAlgn="base" hangingPunct="1">
        <a:spcBef>
          <a:spcPct val="5000"/>
        </a:spcBef>
        <a:spcAft>
          <a:spcPct val="0"/>
        </a:spcAft>
        <a:buClr>
          <a:srgbClr val="009900"/>
        </a:buClr>
        <a:buSzPct val="12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20040"/>
            <a:ext cx="7772400" cy="1354089"/>
          </a:xfrm>
        </p:spPr>
        <p:txBody>
          <a:bodyPr/>
          <a:lstStyle/>
          <a:p>
            <a:pPr>
              <a:lnSpc>
                <a:spcPts val="5200"/>
              </a:lnSpc>
            </a:pPr>
            <a:r>
              <a:rPr lang="en-US" sz="4400" dirty="0" smtClean="0"/>
              <a:t>Cow </a:t>
            </a:r>
            <a:r>
              <a:rPr lang="en-US" sz="4400" dirty="0"/>
              <a:t>Livability </a:t>
            </a:r>
            <a:r>
              <a:rPr lang="en-US" sz="4400" dirty="0" smtClean="0"/>
              <a:t>Evaluation </a:t>
            </a:r>
            <a:br>
              <a:rPr lang="en-US" sz="4400" dirty="0" smtClean="0"/>
            </a:br>
            <a:r>
              <a:rPr lang="en-US" sz="4400" dirty="0" smtClean="0"/>
              <a:t>and Heifer </a:t>
            </a:r>
            <a:r>
              <a:rPr lang="en-US" sz="4400" dirty="0"/>
              <a:t>Livability </a:t>
            </a:r>
            <a:r>
              <a:rPr lang="en-US" sz="4400" dirty="0" smtClean="0"/>
              <a:t>Research</a:t>
            </a:r>
            <a:endParaRPr lang="en-US" sz="4400" dirty="0"/>
          </a:p>
        </p:txBody>
      </p:sp>
      <p:sp>
        <p:nvSpPr>
          <p:cNvPr id="9" name="Rectangle 8"/>
          <p:cNvSpPr/>
          <p:nvPr/>
        </p:nvSpPr>
        <p:spPr bwMode="auto">
          <a:xfrm>
            <a:off x="2615184" y="1783080"/>
            <a:ext cx="3913632" cy="1463040"/>
          </a:xfrm>
          <a:prstGeom prst="rect">
            <a:avLst/>
          </a:prstGeom>
          <a:gradFill>
            <a:gsLst>
              <a:gs pos="0">
                <a:schemeClr val="accent1">
                  <a:lumMod val="40000"/>
                  <a:lumOff val="60000"/>
                </a:schemeClr>
              </a:gs>
              <a:gs pos="53000">
                <a:srgbClr val="CBDEFF"/>
              </a:gs>
              <a:gs pos="75000">
                <a:srgbClr val="CCDEFF"/>
              </a:gs>
              <a:gs pos="100000">
                <a:srgbClr val="89A587"/>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44034" name="Picture 2" descr="http://deadcowbyjim.com/Dead_Cow_By_Jim/Contact_Us_files/Dead%20Cow%20alone_4.png"/>
          <p:cNvPicPr>
            <a:picLocks noChangeAspect="1" noChangeArrowheads="1"/>
          </p:cNvPicPr>
          <p:nvPr/>
        </p:nvPicPr>
        <p:blipFill>
          <a:blip r:embed="rId3" cstate="print"/>
          <a:srcRect/>
          <a:stretch>
            <a:fillRect/>
          </a:stretch>
        </p:blipFill>
        <p:spPr bwMode="auto">
          <a:xfrm>
            <a:off x="4590416" y="1941576"/>
            <a:ext cx="1660581" cy="1490472"/>
          </a:xfrm>
          <a:prstGeom prst="rect">
            <a:avLst/>
          </a:prstGeom>
          <a:noFill/>
        </p:spPr>
      </p:pic>
      <p:pic>
        <p:nvPicPr>
          <p:cNvPr id="44040" name="Picture 8" descr="Image result for cow drawi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15895" y="1777622"/>
            <a:ext cx="2011680" cy="1579171"/>
          </a:xfrm>
          <a:prstGeom prst="rect">
            <a:avLst/>
          </a:prstGeom>
          <a:noFill/>
        </p:spPr>
      </p:pic>
    </p:spTree>
    <p:extLst>
      <p:ext uri="{BB962C8B-B14F-4D97-AF65-F5344CB8AC3E}">
        <p14:creationId xmlns:p14="http://schemas.microsoft.com/office/powerpoint/2010/main" val="229554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and death rate</a:t>
            </a:r>
            <a:endParaRPr lang="en-US" dirty="0"/>
          </a:p>
        </p:txBody>
      </p:sp>
      <p:sp>
        <p:nvSpPr>
          <p:cNvPr id="2" name="Content Placeholder 1"/>
          <p:cNvSpPr>
            <a:spLocks noGrp="1"/>
          </p:cNvSpPr>
          <p:nvPr>
            <p:ph idx="1"/>
          </p:nvPr>
        </p:nvSpPr>
        <p:spPr>
          <a:xfrm>
            <a:off x="455613" y="1371600"/>
            <a:ext cx="8203755" cy="3616375"/>
          </a:xfrm>
        </p:spPr>
        <p:txBody>
          <a:bodyPr>
            <a:spAutoFit/>
          </a:bodyPr>
          <a:lstStyle/>
          <a:p>
            <a:pPr>
              <a:spcAft>
                <a:spcPts val="0"/>
              </a:spcAft>
            </a:pPr>
            <a:r>
              <a:rPr lang="en-US" dirty="0" smtClean="0"/>
              <a:t>Reasons for disposal have been reported and stored in DHI records since 1970: </a:t>
            </a:r>
          </a:p>
          <a:p>
            <a:pPr>
              <a:spcAft>
                <a:spcPts val="3600"/>
              </a:spcAft>
              <a:buNone/>
            </a:pPr>
            <a:r>
              <a:rPr lang="en-US" dirty="0" smtClean="0">
                <a:solidFill>
                  <a:srgbClr val="960000"/>
                </a:solidFill>
              </a:rPr>
              <a:t>	92 million records for 32</a:t>
            </a:r>
            <a:r>
              <a:rPr lang="en-US" dirty="0" smtClean="0">
                <a:solidFill>
                  <a:srgbClr val="960000"/>
                </a:solidFill>
                <a:latin typeface="Trebuchet MS"/>
              </a:rPr>
              <a:t> </a:t>
            </a:r>
            <a:r>
              <a:rPr lang="en-US" dirty="0" smtClean="0">
                <a:solidFill>
                  <a:srgbClr val="960000"/>
                </a:solidFill>
              </a:rPr>
              <a:t>million cows</a:t>
            </a:r>
            <a:r>
              <a:rPr lang="en-US" dirty="0" smtClean="0"/>
              <a:t>.</a:t>
            </a:r>
          </a:p>
          <a:p>
            <a:pPr>
              <a:spcAft>
                <a:spcPts val="3600"/>
              </a:spcAft>
            </a:pPr>
            <a:r>
              <a:rPr lang="en-US" dirty="0" smtClean="0"/>
              <a:t>Death loss per lactation averages 6%. U.S. Holsteins average 2.8 lactations; 17% of them die instead of being sold.</a:t>
            </a:r>
          </a:p>
          <a:p>
            <a:r>
              <a:rPr lang="en-US" dirty="0" smtClean="0"/>
              <a:t>Death rate is higher in later than in earlier lactations.</a:t>
            </a:r>
            <a:endParaRPr lang="en-US" dirty="0"/>
          </a:p>
        </p:txBody>
      </p:sp>
      <p:pic>
        <p:nvPicPr>
          <p:cNvPr id="5" name="Picture 2" descr="http://deadcowbyjim.com/Dead_Cow_By_Jim/Contact_Us_files/Dead%20Cow%20alone_4.png"/>
          <p:cNvPicPr>
            <a:picLocks noChangeAspect="1" noChangeArrowheads="1"/>
          </p:cNvPicPr>
          <p:nvPr/>
        </p:nvPicPr>
        <p:blipFill>
          <a:blip r:embed="rId2" cstate="print"/>
          <a:srcRect/>
          <a:stretch>
            <a:fillRect/>
          </a:stretch>
        </p:blipFill>
        <p:spPr bwMode="auto">
          <a:xfrm>
            <a:off x="7803637" y="78597"/>
            <a:ext cx="1222514" cy="1097280"/>
          </a:xfrm>
          <a:prstGeom prst="rect">
            <a:avLst/>
          </a:prstGeom>
          <a:noFill/>
        </p:spPr>
      </p:pic>
    </p:spTree>
    <p:extLst>
      <p:ext uri="{BB962C8B-B14F-4D97-AF65-F5344CB8AC3E}">
        <p14:creationId xmlns:p14="http://schemas.microsoft.com/office/powerpoint/2010/main" val="26240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Death and dollars</a:t>
            </a:r>
            <a:endParaRPr lang="en-US" dirty="0"/>
          </a:p>
        </p:txBody>
      </p:sp>
      <p:sp>
        <p:nvSpPr>
          <p:cNvPr id="2" name="Content Placeholder 1"/>
          <p:cNvSpPr>
            <a:spLocks noGrp="1"/>
          </p:cNvSpPr>
          <p:nvPr>
            <p:ph idx="1"/>
          </p:nvPr>
        </p:nvSpPr>
        <p:spPr>
          <a:xfrm>
            <a:off x="455613" y="1279843"/>
            <a:ext cx="8226425" cy="4078039"/>
          </a:xfrm>
        </p:spPr>
        <p:txBody>
          <a:bodyPr>
            <a:spAutoFit/>
          </a:bodyPr>
          <a:lstStyle/>
          <a:p>
            <a:pPr>
              <a:spcAft>
                <a:spcPts val="1200"/>
              </a:spcAft>
            </a:pPr>
            <a:r>
              <a:rPr lang="en-US" dirty="0" smtClean="0"/>
              <a:t>The lost disposal income from cows that die in the U.S. is about </a:t>
            </a:r>
            <a:r>
              <a:rPr lang="en-US" dirty="0" smtClean="0">
                <a:solidFill>
                  <a:srgbClr val="960000"/>
                </a:solidFill>
              </a:rPr>
              <a:t>$670 million</a:t>
            </a:r>
            <a:r>
              <a:rPr lang="en-US" dirty="0" smtClean="0"/>
              <a:t> per year.</a:t>
            </a:r>
          </a:p>
          <a:p>
            <a:pPr lvl="1">
              <a:spcAft>
                <a:spcPts val="3600"/>
              </a:spcAft>
            </a:pPr>
            <a:r>
              <a:rPr lang="en-US" dirty="0" smtClean="0"/>
              <a:t>17% of 9.2 million cows × $1200/cow ÷ 2.8 lactations = $670 million/year.</a:t>
            </a:r>
          </a:p>
          <a:p>
            <a:r>
              <a:rPr lang="en-US" dirty="0" smtClean="0"/>
              <a:t>ONE MORE DEEP THOUGHT: Isn’t it interesting that one new trait that is expected to receive 7% of the emphasis in NM$ can have this kind of financial impact on dairy producers’ bottom line? </a:t>
            </a:r>
            <a:r>
              <a:rPr lang="en-US" dirty="0" smtClean="0"/>
              <a:t>… or </a:t>
            </a:r>
            <a:r>
              <a:rPr lang="en-US" dirty="0" smtClean="0"/>
              <a:t>should I say the </a:t>
            </a:r>
            <a:r>
              <a:rPr lang="en-US" dirty="0" smtClean="0"/>
              <a:t>consumers’ spending on </a:t>
            </a:r>
            <a:r>
              <a:rPr lang="en-US" dirty="0" smtClean="0"/>
              <a:t>dairy products?</a:t>
            </a:r>
            <a:endParaRPr lang="en-US" dirty="0"/>
          </a:p>
        </p:txBody>
      </p:sp>
      <p:pic>
        <p:nvPicPr>
          <p:cNvPr id="5" name="Picture 2" descr="http://deadcowbyjim.com/Dead_Cow_By_Jim/Contact_Us_files/Dead%20Cow%20alone_4.png"/>
          <p:cNvPicPr>
            <a:picLocks noChangeAspect="1" noChangeArrowheads="1"/>
          </p:cNvPicPr>
          <p:nvPr/>
        </p:nvPicPr>
        <p:blipFill>
          <a:blip r:embed="rId2" cstate="print"/>
          <a:srcRect/>
          <a:stretch>
            <a:fillRect/>
          </a:stretch>
        </p:blipFill>
        <p:spPr bwMode="auto">
          <a:xfrm>
            <a:off x="7803637" y="78597"/>
            <a:ext cx="1222514" cy="1097280"/>
          </a:xfrm>
          <a:prstGeom prst="rect">
            <a:avLst/>
          </a:prstGeom>
          <a:noFill/>
        </p:spPr>
      </p:pic>
    </p:spTree>
    <p:extLst>
      <p:ext uri="{BB962C8B-B14F-4D97-AF65-F5344CB8AC3E}">
        <p14:creationId xmlns:p14="http://schemas.microsoft.com/office/powerpoint/2010/main" val="4470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Cow livability evaluation</a:t>
            </a:r>
            <a:endParaRPr lang="en-US" dirty="0"/>
          </a:p>
        </p:txBody>
      </p:sp>
      <p:sp>
        <p:nvSpPr>
          <p:cNvPr id="2" name="Content Placeholder 1"/>
          <p:cNvSpPr>
            <a:spLocks noGrp="1"/>
          </p:cNvSpPr>
          <p:nvPr>
            <p:ph idx="1"/>
          </p:nvPr>
        </p:nvSpPr>
        <p:spPr>
          <a:xfrm>
            <a:off x="455613" y="1371600"/>
            <a:ext cx="8226425" cy="4642296"/>
          </a:xfrm>
        </p:spPr>
        <p:txBody>
          <a:bodyPr/>
          <a:lstStyle/>
          <a:p>
            <a:pPr marL="284163" indent="-284163">
              <a:lnSpc>
                <a:spcPts val="2600"/>
              </a:lnSpc>
            </a:pPr>
            <a:r>
              <a:rPr lang="en-US" sz="2400" dirty="0" smtClean="0"/>
              <a:t>U.S. is the first country to evaluate livability</a:t>
            </a:r>
          </a:p>
          <a:p>
            <a:pPr marL="284163" indent="-284163">
              <a:lnSpc>
                <a:spcPts val="2600"/>
              </a:lnSpc>
              <a:spcAft>
                <a:spcPts val="1200"/>
              </a:spcAft>
            </a:pPr>
            <a:r>
              <a:rPr lang="en-US" sz="2400" dirty="0" smtClean="0"/>
              <a:t>Evaluation method</a:t>
            </a:r>
          </a:p>
          <a:p>
            <a:pPr marL="576263" lvl="1" indent="-234950">
              <a:lnSpc>
                <a:spcPts val="2600"/>
              </a:lnSpc>
              <a:spcAft>
                <a:spcPts val="1200"/>
              </a:spcAft>
            </a:pPr>
            <a:r>
              <a:rPr lang="en-US" sz="2400" dirty="0" err="1" smtClean="0"/>
              <a:t>Multibreed</a:t>
            </a:r>
            <a:r>
              <a:rPr lang="en-US" sz="2400" dirty="0" smtClean="0"/>
              <a:t> model including heterosis and inbreeding</a:t>
            </a:r>
          </a:p>
          <a:p>
            <a:pPr marL="576263" lvl="1" indent="-227013">
              <a:lnSpc>
                <a:spcPts val="2600"/>
              </a:lnSpc>
              <a:spcAft>
                <a:spcPts val="600"/>
              </a:spcAft>
            </a:pPr>
            <a:r>
              <a:rPr lang="en-US" sz="2400" dirty="0" smtClean="0"/>
              <a:t>Multitrait model with PL by lactation using similar edits and same software as other traits</a:t>
            </a:r>
          </a:p>
          <a:p>
            <a:pPr marL="914400" lvl="2" indent="-342900">
              <a:lnSpc>
                <a:spcPts val="2600"/>
              </a:lnSpc>
            </a:pPr>
            <a:r>
              <a:rPr lang="en-US" sz="2400" dirty="0" smtClean="0"/>
              <a:t>Lactation PL not reported, only lifetime PL</a:t>
            </a:r>
          </a:p>
          <a:p>
            <a:pPr marL="284163" indent="-284163">
              <a:lnSpc>
                <a:spcPts val="2600"/>
              </a:lnSpc>
            </a:pPr>
            <a:r>
              <a:rPr lang="en-US" sz="2400" dirty="0" smtClean="0"/>
              <a:t>Heritability of </a:t>
            </a:r>
            <a:r>
              <a:rPr lang="en-US" sz="2400" dirty="0" smtClean="0">
                <a:solidFill>
                  <a:srgbClr val="960000"/>
                </a:solidFill>
              </a:rPr>
              <a:t>1.3%</a:t>
            </a:r>
            <a:r>
              <a:rPr lang="en-US" sz="2400" dirty="0" smtClean="0"/>
              <a:t> (Miller </a:t>
            </a:r>
            <a:r>
              <a:rPr lang="en-US" sz="2400" i="1" dirty="0" smtClean="0"/>
              <a:t>et al.</a:t>
            </a:r>
            <a:r>
              <a:rPr lang="en-US" sz="2400" dirty="0" smtClean="0"/>
              <a:t>, JDS, 2008).</a:t>
            </a:r>
          </a:p>
          <a:p>
            <a:pPr marL="284163" indent="-284163">
              <a:lnSpc>
                <a:spcPts val="2600"/>
              </a:lnSpc>
            </a:pPr>
            <a:r>
              <a:rPr lang="en-US" sz="2400" dirty="0" smtClean="0"/>
              <a:t>Using genomics, predictions have high accuracy in spite of low heritability. Reliability for young genomic tested bulls without daughters averaged </a:t>
            </a:r>
            <a:r>
              <a:rPr lang="en-US" sz="2400" dirty="0" smtClean="0">
                <a:solidFill>
                  <a:srgbClr val="960000"/>
                </a:solidFill>
              </a:rPr>
              <a:t>56%</a:t>
            </a:r>
            <a:r>
              <a:rPr lang="en-US" sz="2400" dirty="0" smtClean="0"/>
              <a:t>. </a:t>
            </a:r>
          </a:p>
        </p:txBody>
      </p:sp>
    </p:spTree>
    <p:extLst>
      <p:ext uri="{BB962C8B-B14F-4D97-AF65-F5344CB8AC3E}">
        <p14:creationId xmlns:p14="http://schemas.microsoft.com/office/powerpoint/2010/main" val="15494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 the good news is …</a:t>
            </a:r>
            <a:endParaRPr lang="en-US" dirty="0"/>
          </a:p>
        </p:txBody>
      </p:sp>
      <p:sp>
        <p:nvSpPr>
          <p:cNvPr id="2" name="Content Placeholder 1"/>
          <p:cNvSpPr>
            <a:spLocks noGrp="1"/>
          </p:cNvSpPr>
          <p:nvPr>
            <p:ph idx="1"/>
          </p:nvPr>
        </p:nvSpPr>
        <p:spPr>
          <a:xfrm>
            <a:off x="455613" y="1371600"/>
            <a:ext cx="8226425" cy="2385268"/>
          </a:xfrm>
        </p:spPr>
        <p:txBody>
          <a:bodyPr/>
          <a:lstStyle/>
          <a:p>
            <a:pPr>
              <a:spcAft>
                <a:spcPts val="3600"/>
              </a:spcAft>
            </a:pPr>
            <a:r>
              <a:rPr lang="en-US" dirty="0" smtClean="0"/>
              <a:t>Genetic correlation with PL is </a:t>
            </a:r>
            <a:r>
              <a:rPr lang="en-US" dirty="0" smtClean="0">
                <a:solidFill>
                  <a:srgbClr val="960000"/>
                </a:solidFill>
              </a:rPr>
              <a:t>0.50</a:t>
            </a:r>
            <a:r>
              <a:rPr lang="en-US" dirty="0" smtClean="0"/>
              <a:t>, which differs enough from 1.0 so that selecting for cow livability will be effective beyond that achieved by selecting for PL.</a:t>
            </a:r>
          </a:p>
          <a:p>
            <a:r>
              <a:rPr lang="en-US" dirty="0" smtClean="0"/>
              <a:t>Since 17% of the cows die sometime while in the milking herd, 83% live until sold.</a:t>
            </a:r>
          </a:p>
        </p:txBody>
      </p:sp>
    </p:spTree>
    <p:extLst>
      <p:ext uri="{BB962C8B-B14F-4D97-AF65-F5344CB8AC3E}">
        <p14:creationId xmlns:p14="http://schemas.microsoft.com/office/powerpoint/2010/main" val="344398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Interpreting PTA for cow livability</a:t>
            </a:r>
            <a:endParaRPr lang="en-US" dirty="0"/>
          </a:p>
        </p:txBody>
      </p:sp>
      <p:sp>
        <p:nvSpPr>
          <p:cNvPr id="2" name="Content Placeholder 1"/>
          <p:cNvSpPr>
            <a:spLocks noGrp="1"/>
          </p:cNvSpPr>
          <p:nvPr>
            <p:ph idx="1"/>
          </p:nvPr>
        </p:nvSpPr>
        <p:spPr>
          <a:xfrm>
            <a:off x="455613" y="1371600"/>
            <a:ext cx="8226425" cy="4001095"/>
          </a:xfrm>
        </p:spPr>
        <p:txBody>
          <a:bodyPr>
            <a:spAutoFit/>
          </a:bodyPr>
          <a:lstStyle/>
          <a:p>
            <a:pPr>
              <a:spcAft>
                <a:spcPts val="3600"/>
              </a:spcAft>
            </a:pPr>
            <a:r>
              <a:rPr lang="en-US" dirty="0" smtClean="0"/>
              <a:t>If Bull A has a PTA for cow livability of 2.0, it means about 85% </a:t>
            </a:r>
            <a:r>
              <a:rPr lang="en-US" dirty="0" smtClean="0">
                <a:solidFill>
                  <a:srgbClr val="960000"/>
                </a:solidFill>
              </a:rPr>
              <a:t>(83% + 2.0%)</a:t>
            </a:r>
            <a:r>
              <a:rPr lang="en-US" dirty="0" smtClean="0"/>
              <a:t> of his daughters will remain alive to be sold from the milking herd.</a:t>
            </a:r>
          </a:p>
          <a:p>
            <a:pPr>
              <a:spcAft>
                <a:spcPts val="3600"/>
              </a:spcAft>
            </a:pPr>
            <a:r>
              <a:rPr lang="en-US" dirty="0" smtClean="0"/>
              <a:t>If Bull B has a PTA for cow livability of </a:t>
            </a:r>
            <a:r>
              <a:rPr lang="en-US" dirty="0" smtClean="0">
                <a:latin typeface="Calibri"/>
              </a:rPr>
              <a:t>–</a:t>
            </a:r>
            <a:r>
              <a:rPr lang="en-US" dirty="0" smtClean="0"/>
              <a:t>3.0%, he will have 80% </a:t>
            </a:r>
            <a:r>
              <a:rPr lang="en-US" dirty="0" smtClean="0">
                <a:solidFill>
                  <a:srgbClr val="960000"/>
                </a:solidFill>
              </a:rPr>
              <a:t>(83% </a:t>
            </a:r>
            <a:r>
              <a:rPr lang="en-US" dirty="0" smtClean="0">
                <a:solidFill>
                  <a:srgbClr val="960000"/>
                </a:solidFill>
                <a:latin typeface="Calibri"/>
              </a:rPr>
              <a:t>– </a:t>
            </a:r>
            <a:r>
              <a:rPr lang="en-US" dirty="0" smtClean="0">
                <a:solidFill>
                  <a:srgbClr val="960000"/>
                </a:solidFill>
              </a:rPr>
              <a:t>3.0%)</a:t>
            </a:r>
            <a:r>
              <a:rPr lang="en-US" dirty="0" smtClean="0"/>
              <a:t> of his daughters remaining alive to be sold.</a:t>
            </a:r>
          </a:p>
          <a:p>
            <a:r>
              <a:rPr lang="en-US" dirty="0" smtClean="0"/>
              <a:t>Bull B is predicted to have 5% more of his daughters that die, bringing a loss of $60 per animal </a:t>
            </a:r>
            <a:r>
              <a:rPr lang="en-US" dirty="0" smtClean="0">
                <a:solidFill>
                  <a:srgbClr val="960000"/>
                </a:solidFill>
              </a:rPr>
              <a:t>(5% × $1200)</a:t>
            </a:r>
            <a:r>
              <a:rPr lang="en-US" dirty="0" smtClean="0"/>
              <a:t>.</a:t>
            </a:r>
          </a:p>
        </p:txBody>
      </p:sp>
    </p:spTree>
    <p:extLst>
      <p:ext uri="{BB962C8B-B14F-4D97-AF65-F5344CB8AC3E}">
        <p14:creationId xmlns:p14="http://schemas.microsoft.com/office/powerpoint/2010/main" val="14290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ts val="1200"/>
              </a:spcBef>
              <a:spcAft>
                <a:spcPts val="1200"/>
              </a:spcAft>
            </a:pPr>
            <a:r>
              <a:rPr lang="en-US" sz="3400" dirty="0" smtClean="0"/>
              <a:t>PTA correlations of livability with other traits</a:t>
            </a:r>
            <a:r>
              <a:rPr lang="en-US" sz="2000" dirty="0" smtClean="0"/>
              <a:t> </a:t>
            </a:r>
            <a:r>
              <a:rPr lang="en-US" sz="3400" dirty="0" smtClean="0"/>
              <a:t/>
            </a:r>
            <a:br>
              <a:rPr lang="en-US" sz="3400" dirty="0" smtClean="0"/>
            </a:br>
            <a:endParaRPr lang="en-US" sz="2500" dirty="0">
              <a:solidFill>
                <a:srgbClr val="00FFFF"/>
              </a:solidFill>
            </a:endParaRPr>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3597070034"/>
              </p:ext>
            </p:extLst>
          </p:nvPr>
        </p:nvGraphicFramePr>
        <p:xfrm>
          <a:off x="1091454" y="2103438"/>
          <a:ext cx="6961093" cy="4053840"/>
        </p:xfrm>
        <a:graphic>
          <a:graphicData uri="http://schemas.openxmlformats.org/drawingml/2006/table">
            <a:tbl>
              <a:tblPr firstRow="1" bandRow="1">
                <a:tableStyleId>{2D5ABB26-0587-4C30-8999-92F81FD0307C}</a:tableStyleId>
              </a:tblPr>
              <a:tblGrid>
                <a:gridCol w="1605428"/>
                <a:gridCol w="3523048"/>
                <a:gridCol w="1832617"/>
              </a:tblGrid>
              <a:tr h="457200">
                <a:tc>
                  <a:txBody>
                    <a:bodyPr/>
                    <a:lstStyle/>
                    <a:p>
                      <a:pPr>
                        <a:lnSpc>
                          <a:spcPts val="3000"/>
                        </a:lnSpc>
                      </a:pPr>
                      <a:r>
                        <a:rPr lang="en-US" sz="2700" b="1" dirty="0" smtClean="0">
                          <a:solidFill>
                            <a:srgbClr val="960000"/>
                          </a:solidFill>
                          <a:latin typeface="Calibri" pitchFamily="34" charset="0"/>
                        </a:rPr>
                        <a:t>Trait</a:t>
                      </a:r>
                      <a:endParaRPr lang="en-US" sz="2700" b="1" dirty="0">
                        <a:solidFill>
                          <a:srgbClr val="960000"/>
                        </a:solidFill>
                        <a:latin typeface="Calibri" pitchFamily="34" charset="0"/>
                      </a:endParaRPr>
                    </a:p>
                  </a:txBody>
                  <a:tcPr marL="0" marR="0" marT="0" marB="0"/>
                </a:tc>
                <a:tc>
                  <a:txBody>
                    <a:bodyPr/>
                    <a:lstStyle/>
                    <a:p>
                      <a:pPr algn="ctr">
                        <a:lnSpc>
                          <a:spcPts val="3000"/>
                        </a:lnSpc>
                      </a:pPr>
                      <a:r>
                        <a:rPr lang="en-US" sz="2700" b="1" dirty="0" smtClean="0">
                          <a:solidFill>
                            <a:srgbClr val="960000"/>
                          </a:solidFill>
                          <a:latin typeface="Calibri" pitchFamily="34" charset="0"/>
                        </a:rPr>
                        <a:t>Holstein</a:t>
                      </a:r>
                      <a:endParaRPr lang="en-US" sz="2700" b="1" dirty="0">
                        <a:solidFill>
                          <a:srgbClr val="960000"/>
                        </a:solidFill>
                        <a:latin typeface="Calibri" pitchFamily="34" charset="0"/>
                      </a:endParaRPr>
                    </a:p>
                  </a:txBody>
                  <a:tcPr marL="0" marR="0" marT="0" marB="0"/>
                </a:tc>
                <a:tc>
                  <a:txBody>
                    <a:bodyPr/>
                    <a:lstStyle/>
                    <a:p>
                      <a:pPr algn="ctr">
                        <a:lnSpc>
                          <a:spcPts val="3000"/>
                        </a:lnSpc>
                      </a:pPr>
                      <a:r>
                        <a:rPr lang="en-US" sz="2700" b="1" dirty="0" smtClean="0">
                          <a:solidFill>
                            <a:srgbClr val="960000"/>
                          </a:solidFill>
                          <a:latin typeface="Calibri" pitchFamily="34" charset="0"/>
                        </a:rPr>
                        <a:t>Jersey</a:t>
                      </a:r>
                      <a:endParaRPr lang="en-US" sz="2700" b="1" dirty="0">
                        <a:solidFill>
                          <a:srgbClr val="960000"/>
                        </a:solidFill>
                        <a:latin typeface="Calibri" pitchFamily="34" charset="0"/>
                      </a:endParaRPr>
                    </a:p>
                  </a:txBody>
                  <a:tcPr marL="0" marR="0" marT="0" marB="0"/>
                </a:tc>
              </a:tr>
              <a:tr h="365760">
                <a:tc>
                  <a:txBody>
                    <a:bodyPr/>
                    <a:lstStyle/>
                    <a:p>
                      <a:pPr>
                        <a:lnSpc>
                          <a:spcPts val="3000"/>
                        </a:lnSpc>
                      </a:pPr>
                      <a:r>
                        <a:rPr lang="en-US" sz="2700" b="1" dirty="0" smtClean="0">
                          <a:solidFill>
                            <a:srgbClr val="001E96"/>
                          </a:solidFill>
                          <a:latin typeface="Calibri" pitchFamily="34" charset="0"/>
                        </a:rPr>
                        <a:t>Milk</a:t>
                      </a:r>
                      <a:endParaRPr lang="en-US" sz="2700" b="1" dirty="0">
                        <a:solidFill>
                          <a:srgbClr val="001E96"/>
                        </a:solidFill>
                        <a:latin typeface="Calibri" pitchFamily="34" charset="0"/>
                      </a:endParaRPr>
                    </a:p>
                  </a:txBody>
                  <a:tcPr marL="0" marR="0" marT="0" marB="0"/>
                </a:tc>
                <a:tc>
                  <a:txBody>
                    <a:bodyPr/>
                    <a:lstStyle/>
                    <a:p>
                      <a:pPr algn="r">
                        <a:lnSpc>
                          <a:spcPts val="3000"/>
                        </a:lnSpc>
                      </a:pPr>
                      <a:r>
                        <a:rPr lang="en-US" sz="2700" b="1" dirty="0" smtClean="0">
                          <a:solidFill>
                            <a:srgbClr val="001E96"/>
                          </a:solidFill>
                          <a:latin typeface="Calibri" pitchFamily="34" charset="0"/>
                        </a:rPr>
                        <a:t>0.09</a:t>
                      </a:r>
                      <a:endParaRPr lang="en-US" sz="2700" b="1" dirty="0">
                        <a:solidFill>
                          <a:srgbClr val="001E96"/>
                        </a:solidFill>
                        <a:latin typeface="Calibri" pitchFamily="34" charset="0"/>
                      </a:endParaRPr>
                    </a:p>
                  </a:txBody>
                  <a:tcPr marL="0" marR="1371600" marT="0" marB="0"/>
                </a:tc>
                <a:tc>
                  <a:txBody>
                    <a:bodyPr/>
                    <a:lstStyle/>
                    <a:p>
                      <a:pPr algn="r">
                        <a:lnSpc>
                          <a:spcPts val="3000"/>
                        </a:lnSpc>
                      </a:pPr>
                      <a:r>
                        <a:rPr lang="en-US" sz="2700" b="1" spc="200" baseline="0" dirty="0" smtClean="0">
                          <a:solidFill>
                            <a:srgbClr val="001E96"/>
                          </a:solidFill>
                          <a:latin typeface="Calibri"/>
                        </a:rPr>
                        <a:t>–</a:t>
                      </a:r>
                      <a:r>
                        <a:rPr lang="en-US" sz="2700" b="1" dirty="0" smtClean="0">
                          <a:solidFill>
                            <a:srgbClr val="001E96"/>
                          </a:solidFill>
                          <a:latin typeface="Calibri" pitchFamily="34" charset="0"/>
                        </a:rPr>
                        <a:t>0.08</a:t>
                      </a:r>
                      <a:endParaRPr lang="en-US" sz="2700" b="1" dirty="0">
                        <a:solidFill>
                          <a:srgbClr val="001E96"/>
                        </a:solidFill>
                        <a:latin typeface="Calibri" pitchFamily="34" charset="0"/>
                      </a:endParaRPr>
                    </a:p>
                  </a:txBody>
                  <a:tcPr marL="0" marR="502920" marT="0" marB="0"/>
                </a:tc>
              </a:tr>
              <a:tr h="365760">
                <a:tc>
                  <a:txBody>
                    <a:bodyPr/>
                    <a:lstStyle/>
                    <a:p>
                      <a:pPr>
                        <a:lnSpc>
                          <a:spcPts val="3000"/>
                        </a:lnSpc>
                      </a:pPr>
                      <a:r>
                        <a:rPr lang="en-US" sz="2700" b="1" dirty="0" smtClean="0">
                          <a:solidFill>
                            <a:srgbClr val="001E96"/>
                          </a:solidFill>
                          <a:latin typeface="Calibri" pitchFamily="34" charset="0"/>
                        </a:rPr>
                        <a:t>Fat</a:t>
                      </a:r>
                      <a:endParaRPr lang="en-US" sz="2700" b="1" dirty="0">
                        <a:solidFill>
                          <a:srgbClr val="001E96"/>
                        </a:solidFill>
                        <a:latin typeface="Calibri" pitchFamily="34" charset="0"/>
                      </a:endParaRPr>
                    </a:p>
                  </a:txBody>
                  <a:tcPr marL="0" marR="0" marT="0" marB="0"/>
                </a:tc>
                <a:tc>
                  <a:txBody>
                    <a:bodyPr/>
                    <a:lstStyle/>
                    <a:p>
                      <a:pPr algn="r">
                        <a:lnSpc>
                          <a:spcPts val="3000"/>
                        </a:lnSpc>
                      </a:pPr>
                      <a:r>
                        <a:rPr lang="en-US" sz="2700" b="1" dirty="0" smtClean="0">
                          <a:solidFill>
                            <a:srgbClr val="001E96"/>
                          </a:solidFill>
                          <a:latin typeface="Calibri" pitchFamily="34" charset="0"/>
                        </a:rPr>
                        <a:t>0.21</a:t>
                      </a:r>
                      <a:endParaRPr lang="en-US" sz="2700" b="1" dirty="0">
                        <a:solidFill>
                          <a:srgbClr val="001E96"/>
                        </a:solidFill>
                        <a:latin typeface="Calibri" pitchFamily="34" charset="0"/>
                      </a:endParaRPr>
                    </a:p>
                  </a:txBody>
                  <a:tcPr marL="0" marR="1371600" marT="0" marB="0"/>
                </a:tc>
                <a:tc>
                  <a:txBody>
                    <a:bodyPr/>
                    <a:lstStyle/>
                    <a:p>
                      <a:pPr algn="r">
                        <a:lnSpc>
                          <a:spcPts val="3000"/>
                        </a:lnSpc>
                      </a:pPr>
                      <a:r>
                        <a:rPr lang="en-US" sz="2700" b="1" dirty="0" smtClean="0">
                          <a:solidFill>
                            <a:srgbClr val="001E96"/>
                          </a:solidFill>
                          <a:latin typeface="Calibri" pitchFamily="34" charset="0"/>
                        </a:rPr>
                        <a:t>0.01</a:t>
                      </a:r>
                      <a:endParaRPr lang="en-US" sz="2700" b="1" dirty="0">
                        <a:solidFill>
                          <a:srgbClr val="001E96"/>
                        </a:solidFill>
                        <a:latin typeface="Calibri" pitchFamily="34" charset="0"/>
                      </a:endParaRPr>
                    </a:p>
                  </a:txBody>
                  <a:tcPr marL="0" marR="502920" marT="0" marB="0"/>
                </a:tc>
              </a:tr>
              <a:tr h="365760">
                <a:tc>
                  <a:txBody>
                    <a:bodyPr/>
                    <a:lstStyle/>
                    <a:p>
                      <a:pPr>
                        <a:lnSpc>
                          <a:spcPts val="3000"/>
                        </a:lnSpc>
                      </a:pPr>
                      <a:r>
                        <a:rPr lang="en-US" sz="2700" b="1" dirty="0" smtClean="0">
                          <a:solidFill>
                            <a:srgbClr val="001E96"/>
                          </a:solidFill>
                          <a:latin typeface="Calibri" pitchFamily="34" charset="0"/>
                        </a:rPr>
                        <a:t>Protein</a:t>
                      </a:r>
                      <a:endParaRPr lang="en-US" sz="2700" b="1" dirty="0">
                        <a:solidFill>
                          <a:srgbClr val="001E96"/>
                        </a:solidFill>
                        <a:latin typeface="Calibri" pitchFamily="34" charset="0"/>
                      </a:endParaRPr>
                    </a:p>
                  </a:txBody>
                  <a:tcPr marL="0" marR="0" marT="0" marB="0"/>
                </a:tc>
                <a:tc>
                  <a:txBody>
                    <a:bodyPr/>
                    <a:lstStyle/>
                    <a:p>
                      <a:pPr algn="r">
                        <a:lnSpc>
                          <a:spcPts val="3000"/>
                        </a:lnSpc>
                      </a:pPr>
                      <a:r>
                        <a:rPr lang="en-US" sz="2700" b="1" dirty="0" smtClean="0">
                          <a:solidFill>
                            <a:srgbClr val="001E96"/>
                          </a:solidFill>
                          <a:latin typeface="Calibri" pitchFamily="34" charset="0"/>
                        </a:rPr>
                        <a:t>0.16</a:t>
                      </a:r>
                      <a:endParaRPr lang="en-US" sz="2700" b="1" dirty="0">
                        <a:solidFill>
                          <a:srgbClr val="001E96"/>
                        </a:solidFill>
                        <a:latin typeface="Calibri" pitchFamily="34" charset="0"/>
                      </a:endParaRPr>
                    </a:p>
                  </a:txBody>
                  <a:tcPr marL="0" marR="1371600" marT="0" marB="0"/>
                </a:tc>
                <a:tc>
                  <a:txBody>
                    <a:bodyPr/>
                    <a:lstStyle/>
                    <a:p>
                      <a:pPr algn="r">
                        <a:lnSpc>
                          <a:spcPts val="3000"/>
                        </a:lnSpc>
                      </a:pPr>
                      <a:r>
                        <a:rPr lang="en-US" sz="2700" b="1" spc="200" baseline="0" dirty="0" smtClean="0">
                          <a:solidFill>
                            <a:srgbClr val="001E96"/>
                          </a:solidFill>
                          <a:latin typeface="Calibri"/>
                        </a:rPr>
                        <a:t>–</a:t>
                      </a:r>
                      <a:r>
                        <a:rPr lang="en-US" sz="2700" b="1" dirty="0" smtClean="0">
                          <a:solidFill>
                            <a:srgbClr val="001E96"/>
                          </a:solidFill>
                          <a:latin typeface="Calibri" pitchFamily="34" charset="0"/>
                        </a:rPr>
                        <a:t>0.01</a:t>
                      </a:r>
                      <a:endParaRPr lang="en-US" sz="2700" b="1" dirty="0">
                        <a:solidFill>
                          <a:srgbClr val="001E96"/>
                        </a:solidFill>
                        <a:latin typeface="Calibri" pitchFamily="34" charset="0"/>
                      </a:endParaRPr>
                    </a:p>
                  </a:txBody>
                  <a:tcPr marL="0" marR="502920" marT="0" marB="0"/>
                </a:tc>
              </a:tr>
              <a:tr h="365760">
                <a:tc>
                  <a:txBody>
                    <a:bodyPr/>
                    <a:lstStyle/>
                    <a:p>
                      <a:pPr>
                        <a:lnSpc>
                          <a:spcPts val="3000"/>
                        </a:lnSpc>
                      </a:pPr>
                      <a:r>
                        <a:rPr lang="en-US" sz="2700" b="1" dirty="0" smtClean="0">
                          <a:solidFill>
                            <a:srgbClr val="960000"/>
                          </a:solidFill>
                          <a:latin typeface="Calibri" pitchFamily="34" charset="0"/>
                        </a:rPr>
                        <a:t>PL</a:t>
                      </a:r>
                      <a:endParaRPr lang="en-US" sz="2700" b="1" dirty="0">
                        <a:solidFill>
                          <a:srgbClr val="960000"/>
                        </a:solidFill>
                        <a:latin typeface="Calibri" pitchFamily="34" charset="0"/>
                      </a:endParaRPr>
                    </a:p>
                  </a:txBody>
                  <a:tcPr marL="0" marR="0" marT="0" marB="0"/>
                </a:tc>
                <a:tc>
                  <a:txBody>
                    <a:bodyPr/>
                    <a:lstStyle/>
                    <a:p>
                      <a:pPr algn="r">
                        <a:lnSpc>
                          <a:spcPts val="3000"/>
                        </a:lnSpc>
                      </a:pPr>
                      <a:r>
                        <a:rPr lang="en-US" sz="2700" b="1" baseline="0" dirty="0" smtClean="0">
                          <a:solidFill>
                            <a:srgbClr val="960000"/>
                          </a:solidFill>
                          <a:latin typeface="Calibri" pitchFamily="34" charset="0"/>
                        </a:rPr>
                        <a:t>0.70</a:t>
                      </a:r>
                      <a:endParaRPr lang="en-US" sz="2700" b="1" baseline="0" dirty="0">
                        <a:solidFill>
                          <a:srgbClr val="960000"/>
                        </a:solidFill>
                        <a:latin typeface="Calibri" pitchFamily="34" charset="0"/>
                      </a:endParaRPr>
                    </a:p>
                  </a:txBody>
                  <a:tcPr marL="0" marR="1371600" marT="0" marB="0"/>
                </a:tc>
                <a:tc>
                  <a:txBody>
                    <a:bodyPr/>
                    <a:lstStyle/>
                    <a:p>
                      <a:pPr algn="r">
                        <a:lnSpc>
                          <a:spcPts val="3000"/>
                        </a:lnSpc>
                      </a:pPr>
                      <a:r>
                        <a:rPr lang="en-US" sz="2700" b="1" baseline="0" dirty="0" smtClean="0">
                          <a:solidFill>
                            <a:srgbClr val="960000"/>
                          </a:solidFill>
                          <a:latin typeface="Calibri" pitchFamily="34" charset="0"/>
                        </a:rPr>
                        <a:t>0.54</a:t>
                      </a:r>
                      <a:endParaRPr lang="en-US" sz="2700" b="1" baseline="0" dirty="0">
                        <a:solidFill>
                          <a:srgbClr val="960000"/>
                        </a:solidFill>
                        <a:latin typeface="Calibri" pitchFamily="34" charset="0"/>
                      </a:endParaRPr>
                    </a:p>
                  </a:txBody>
                  <a:tcPr marL="0" marR="502920" marT="0" marB="0"/>
                </a:tc>
              </a:tr>
              <a:tr h="365760">
                <a:tc>
                  <a:txBody>
                    <a:bodyPr/>
                    <a:lstStyle/>
                    <a:p>
                      <a:pPr>
                        <a:lnSpc>
                          <a:spcPts val="3000"/>
                        </a:lnSpc>
                      </a:pPr>
                      <a:r>
                        <a:rPr lang="en-US" sz="2700" b="1" dirty="0" smtClean="0">
                          <a:solidFill>
                            <a:schemeClr val="bg1"/>
                          </a:solidFill>
                          <a:latin typeface="Calibri" pitchFamily="34" charset="0"/>
                        </a:rPr>
                        <a:t>SCS</a:t>
                      </a:r>
                      <a:endParaRPr lang="en-US" sz="2700" b="1" dirty="0">
                        <a:solidFill>
                          <a:schemeClr val="bg1"/>
                        </a:solidFill>
                        <a:latin typeface="Calibri" pitchFamily="34" charset="0"/>
                      </a:endParaRPr>
                    </a:p>
                  </a:txBody>
                  <a:tcPr marL="0" marR="0" marT="0" marB="0"/>
                </a:tc>
                <a:tc>
                  <a:txBody>
                    <a:bodyPr/>
                    <a:lstStyle/>
                    <a:p>
                      <a:pPr algn="r">
                        <a:lnSpc>
                          <a:spcPts val="3000"/>
                        </a:lnSpc>
                      </a:pPr>
                      <a:r>
                        <a:rPr lang="en-US" sz="2700" b="1" spc="200" baseline="0" dirty="0" smtClean="0">
                          <a:solidFill>
                            <a:srgbClr val="001E96"/>
                          </a:solidFill>
                          <a:latin typeface="Calibri"/>
                        </a:rPr>
                        <a:t>–</a:t>
                      </a:r>
                      <a:r>
                        <a:rPr lang="en-US" sz="2700" b="1" dirty="0" smtClean="0">
                          <a:solidFill>
                            <a:srgbClr val="001E96"/>
                          </a:solidFill>
                          <a:latin typeface="Calibri"/>
                        </a:rPr>
                        <a:t>0.28</a:t>
                      </a:r>
                      <a:endParaRPr lang="en-US" sz="2700" b="1" dirty="0">
                        <a:solidFill>
                          <a:srgbClr val="001E96"/>
                        </a:solidFill>
                        <a:latin typeface="Calibri" pitchFamily="34" charset="0"/>
                      </a:endParaRPr>
                    </a:p>
                  </a:txBody>
                  <a:tcPr marL="0" marR="1371600" marT="0" marB="0"/>
                </a:tc>
                <a:tc>
                  <a:txBody>
                    <a:bodyPr/>
                    <a:lstStyle/>
                    <a:p>
                      <a:pPr algn="r">
                        <a:lnSpc>
                          <a:spcPts val="3000"/>
                        </a:lnSpc>
                      </a:pPr>
                      <a:r>
                        <a:rPr lang="en-US" sz="2700" b="1" spc="200" baseline="0" dirty="0" smtClean="0">
                          <a:solidFill>
                            <a:srgbClr val="001E96"/>
                          </a:solidFill>
                          <a:latin typeface="Calibri"/>
                        </a:rPr>
                        <a:t>–</a:t>
                      </a:r>
                      <a:r>
                        <a:rPr lang="en-US" sz="2700" b="1" spc="0" baseline="0" dirty="0" smtClean="0">
                          <a:solidFill>
                            <a:srgbClr val="001E96"/>
                          </a:solidFill>
                          <a:latin typeface="Calibri"/>
                        </a:rPr>
                        <a:t>0.07</a:t>
                      </a:r>
                      <a:endParaRPr lang="en-US" sz="2700" b="1" spc="0" baseline="0" dirty="0">
                        <a:solidFill>
                          <a:srgbClr val="001E96"/>
                        </a:solidFill>
                        <a:latin typeface="Calibri" pitchFamily="34" charset="0"/>
                      </a:endParaRPr>
                    </a:p>
                  </a:txBody>
                  <a:tcPr marL="0" marR="502920" marT="0" marB="0"/>
                </a:tc>
              </a:tr>
              <a:tr h="365760">
                <a:tc>
                  <a:txBody>
                    <a:bodyPr/>
                    <a:lstStyle/>
                    <a:p>
                      <a:pPr>
                        <a:lnSpc>
                          <a:spcPts val="3000"/>
                        </a:lnSpc>
                      </a:pPr>
                      <a:r>
                        <a:rPr lang="en-US" sz="2700" b="1" dirty="0" smtClean="0">
                          <a:solidFill>
                            <a:srgbClr val="960000"/>
                          </a:solidFill>
                          <a:latin typeface="Calibri" pitchFamily="34" charset="0"/>
                        </a:rPr>
                        <a:t>DPR</a:t>
                      </a:r>
                      <a:endParaRPr lang="en-US" sz="2700" b="1" dirty="0">
                        <a:solidFill>
                          <a:srgbClr val="960000"/>
                        </a:solidFill>
                        <a:latin typeface="Calibri" pitchFamily="34" charset="0"/>
                      </a:endParaRPr>
                    </a:p>
                  </a:txBody>
                  <a:tcPr marL="0" marR="0" marT="0" marB="0"/>
                </a:tc>
                <a:tc>
                  <a:txBody>
                    <a:bodyPr/>
                    <a:lstStyle/>
                    <a:p>
                      <a:pPr algn="r">
                        <a:lnSpc>
                          <a:spcPts val="3000"/>
                        </a:lnSpc>
                      </a:pPr>
                      <a:r>
                        <a:rPr lang="en-US" sz="2700" b="1" dirty="0" smtClean="0">
                          <a:solidFill>
                            <a:srgbClr val="960000"/>
                          </a:solidFill>
                          <a:latin typeface="Calibri" pitchFamily="34" charset="0"/>
                        </a:rPr>
                        <a:t>0.40</a:t>
                      </a:r>
                      <a:endParaRPr lang="en-US" sz="2700" b="1" dirty="0">
                        <a:solidFill>
                          <a:srgbClr val="960000"/>
                        </a:solidFill>
                        <a:latin typeface="Calibri" pitchFamily="34" charset="0"/>
                      </a:endParaRPr>
                    </a:p>
                  </a:txBody>
                  <a:tcPr marL="0" marR="1371600" marT="0" marB="0"/>
                </a:tc>
                <a:tc>
                  <a:txBody>
                    <a:bodyPr/>
                    <a:lstStyle/>
                    <a:p>
                      <a:pPr algn="r">
                        <a:lnSpc>
                          <a:spcPts val="3000"/>
                        </a:lnSpc>
                      </a:pPr>
                      <a:r>
                        <a:rPr lang="en-US" sz="2700" b="1" dirty="0" smtClean="0">
                          <a:solidFill>
                            <a:srgbClr val="960000"/>
                          </a:solidFill>
                          <a:latin typeface="Calibri" pitchFamily="34" charset="0"/>
                        </a:rPr>
                        <a:t>0.54</a:t>
                      </a:r>
                      <a:endParaRPr lang="en-US" sz="2700" b="1" dirty="0">
                        <a:solidFill>
                          <a:srgbClr val="960000"/>
                        </a:solidFill>
                        <a:latin typeface="Calibri" pitchFamily="34" charset="0"/>
                      </a:endParaRPr>
                    </a:p>
                  </a:txBody>
                  <a:tcPr marL="0" marR="502920" marT="0" marB="0"/>
                </a:tc>
              </a:tr>
              <a:tr h="365760">
                <a:tc>
                  <a:txBody>
                    <a:bodyPr/>
                    <a:lstStyle/>
                    <a:p>
                      <a:pPr>
                        <a:lnSpc>
                          <a:spcPts val="3000"/>
                        </a:lnSpc>
                      </a:pPr>
                      <a:r>
                        <a:rPr lang="en-US" sz="2700" b="1" dirty="0" smtClean="0">
                          <a:solidFill>
                            <a:srgbClr val="960000"/>
                          </a:solidFill>
                          <a:latin typeface="Calibri" pitchFamily="34" charset="0"/>
                        </a:rPr>
                        <a:t>CCR</a:t>
                      </a:r>
                      <a:endParaRPr lang="en-US" sz="2700" b="1" dirty="0">
                        <a:solidFill>
                          <a:srgbClr val="960000"/>
                        </a:solidFill>
                        <a:latin typeface="Calibri" pitchFamily="34" charset="0"/>
                      </a:endParaRPr>
                    </a:p>
                  </a:txBody>
                  <a:tcPr marL="0" marR="0" marT="0" marB="0"/>
                </a:tc>
                <a:tc>
                  <a:txBody>
                    <a:bodyPr/>
                    <a:lstStyle/>
                    <a:p>
                      <a:pPr algn="r">
                        <a:lnSpc>
                          <a:spcPts val="3000"/>
                        </a:lnSpc>
                      </a:pPr>
                      <a:r>
                        <a:rPr lang="en-US" sz="2700" b="1" dirty="0" smtClean="0">
                          <a:solidFill>
                            <a:srgbClr val="960000"/>
                          </a:solidFill>
                          <a:latin typeface="Calibri" pitchFamily="34" charset="0"/>
                        </a:rPr>
                        <a:t>0.40</a:t>
                      </a:r>
                      <a:endParaRPr lang="en-US" sz="2700" b="1" dirty="0">
                        <a:solidFill>
                          <a:srgbClr val="960000"/>
                        </a:solidFill>
                        <a:latin typeface="Calibri" pitchFamily="34" charset="0"/>
                      </a:endParaRPr>
                    </a:p>
                  </a:txBody>
                  <a:tcPr marL="0" marR="1371600" marT="0" marB="0"/>
                </a:tc>
                <a:tc>
                  <a:txBody>
                    <a:bodyPr/>
                    <a:lstStyle/>
                    <a:p>
                      <a:pPr algn="r">
                        <a:lnSpc>
                          <a:spcPts val="3000"/>
                        </a:lnSpc>
                      </a:pPr>
                      <a:r>
                        <a:rPr lang="en-US" sz="2700" b="1" dirty="0" smtClean="0">
                          <a:solidFill>
                            <a:srgbClr val="960000"/>
                          </a:solidFill>
                          <a:latin typeface="Calibri" pitchFamily="34" charset="0"/>
                        </a:rPr>
                        <a:t>0.33</a:t>
                      </a:r>
                      <a:endParaRPr lang="en-US" sz="2700" b="1" dirty="0">
                        <a:solidFill>
                          <a:srgbClr val="960000"/>
                        </a:solidFill>
                        <a:latin typeface="Calibri" pitchFamily="34" charset="0"/>
                      </a:endParaRPr>
                    </a:p>
                  </a:txBody>
                  <a:tcPr marL="0" marR="502920" marT="0" marB="0"/>
                </a:tc>
              </a:tr>
              <a:tr h="365760">
                <a:tc>
                  <a:txBody>
                    <a:bodyPr/>
                    <a:lstStyle/>
                    <a:p>
                      <a:pPr>
                        <a:lnSpc>
                          <a:spcPts val="3000"/>
                        </a:lnSpc>
                      </a:pPr>
                      <a:r>
                        <a:rPr lang="en-US" sz="2700" b="1" dirty="0" smtClean="0">
                          <a:solidFill>
                            <a:srgbClr val="960000"/>
                          </a:solidFill>
                          <a:latin typeface="Calibri" pitchFamily="34" charset="0"/>
                        </a:rPr>
                        <a:t>HCR</a:t>
                      </a:r>
                      <a:endParaRPr lang="en-US" sz="2700" b="1" dirty="0">
                        <a:solidFill>
                          <a:srgbClr val="960000"/>
                        </a:solidFill>
                        <a:latin typeface="Calibri" pitchFamily="34" charset="0"/>
                      </a:endParaRPr>
                    </a:p>
                  </a:txBody>
                  <a:tcPr marL="0" marR="0" marT="0" marB="0"/>
                </a:tc>
                <a:tc>
                  <a:txBody>
                    <a:bodyPr/>
                    <a:lstStyle/>
                    <a:p>
                      <a:pPr algn="r">
                        <a:lnSpc>
                          <a:spcPts val="3000"/>
                        </a:lnSpc>
                      </a:pPr>
                      <a:r>
                        <a:rPr lang="en-US" sz="2700" b="1" dirty="0" smtClean="0">
                          <a:solidFill>
                            <a:srgbClr val="960000"/>
                          </a:solidFill>
                          <a:latin typeface="Calibri" pitchFamily="34" charset="0"/>
                        </a:rPr>
                        <a:t>0.28</a:t>
                      </a:r>
                      <a:endParaRPr lang="en-US" sz="2700" b="1" dirty="0">
                        <a:solidFill>
                          <a:srgbClr val="960000"/>
                        </a:solidFill>
                        <a:latin typeface="Calibri" pitchFamily="34" charset="0"/>
                      </a:endParaRPr>
                    </a:p>
                  </a:txBody>
                  <a:tcPr marL="0" marR="1371600" marT="0" marB="0"/>
                </a:tc>
                <a:tc>
                  <a:txBody>
                    <a:bodyPr/>
                    <a:lstStyle/>
                    <a:p>
                      <a:pPr algn="r">
                        <a:lnSpc>
                          <a:spcPts val="3000"/>
                        </a:lnSpc>
                      </a:pPr>
                      <a:r>
                        <a:rPr lang="en-US" sz="2700" b="1" dirty="0" smtClean="0">
                          <a:solidFill>
                            <a:srgbClr val="960000"/>
                          </a:solidFill>
                          <a:latin typeface="Calibri" pitchFamily="34" charset="0"/>
                        </a:rPr>
                        <a:t>0.32</a:t>
                      </a:r>
                      <a:endParaRPr lang="en-US" sz="2700" b="1" dirty="0">
                        <a:solidFill>
                          <a:srgbClr val="960000"/>
                        </a:solidFill>
                        <a:latin typeface="Calibri" pitchFamily="34" charset="0"/>
                      </a:endParaRPr>
                    </a:p>
                  </a:txBody>
                  <a:tcPr marL="0" marR="502920" marT="0" marB="0"/>
                </a:tc>
              </a:tr>
              <a:tr h="548640">
                <a:tc>
                  <a:txBody>
                    <a:bodyPr/>
                    <a:lstStyle/>
                    <a:p>
                      <a:pPr>
                        <a:lnSpc>
                          <a:spcPts val="3000"/>
                        </a:lnSpc>
                      </a:pPr>
                      <a:r>
                        <a:rPr lang="en-US" sz="2700" b="1" dirty="0" smtClean="0">
                          <a:solidFill>
                            <a:srgbClr val="001E96"/>
                          </a:solidFill>
                          <a:latin typeface="Calibri" pitchFamily="34" charset="0"/>
                        </a:rPr>
                        <a:t>Bulls (no.)</a:t>
                      </a:r>
                      <a:endParaRPr lang="en-US" sz="2700" b="1" dirty="0">
                        <a:solidFill>
                          <a:srgbClr val="001E96"/>
                        </a:solidFill>
                        <a:latin typeface="Calibri" pitchFamily="34" charset="0"/>
                      </a:endParaRPr>
                    </a:p>
                  </a:txBody>
                  <a:tcPr marL="0" marR="0" marT="0" marB="0" anchor="b"/>
                </a:tc>
                <a:tc>
                  <a:txBody>
                    <a:bodyPr/>
                    <a:lstStyle/>
                    <a:p>
                      <a:pPr algn="ctr">
                        <a:lnSpc>
                          <a:spcPts val="3000"/>
                        </a:lnSpc>
                      </a:pPr>
                      <a:r>
                        <a:rPr lang="en-US" sz="2700" b="1" dirty="0" smtClean="0">
                          <a:solidFill>
                            <a:srgbClr val="001E96"/>
                          </a:solidFill>
                          <a:latin typeface="Calibri" pitchFamily="34" charset="0"/>
                        </a:rPr>
                        <a:t>45,840</a:t>
                      </a:r>
                      <a:endParaRPr lang="en-US" sz="2700" b="1" dirty="0">
                        <a:solidFill>
                          <a:srgbClr val="001E96"/>
                        </a:solidFill>
                        <a:latin typeface="Calibri" pitchFamily="34" charset="0"/>
                      </a:endParaRPr>
                    </a:p>
                  </a:txBody>
                  <a:tcPr marL="0" marR="0" marT="0" marB="0" anchor="b"/>
                </a:tc>
                <a:tc>
                  <a:txBody>
                    <a:bodyPr/>
                    <a:lstStyle/>
                    <a:p>
                      <a:pPr algn="ctr">
                        <a:lnSpc>
                          <a:spcPts val="3000"/>
                        </a:lnSpc>
                      </a:pPr>
                      <a:r>
                        <a:rPr lang="en-US" sz="2700" b="1" dirty="0" smtClean="0">
                          <a:solidFill>
                            <a:srgbClr val="001E96"/>
                          </a:solidFill>
                          <a:latin typeface="Calibri" pitchFamily="34" charset="0"/>
                        </a:rPr>
                        <a:t>3,893</a:t>
                      </a:r>
                      <a:endParaRPr lang="en-US" sz="2700" b="1" dirty="0">
                        <a:solidFill>
                          <a:srgbClr val="001E96"/>
                        </a:solidFill>
                        <a:latin typeface="Calibri" pitchFamily="34" charset="0"/>
                      </a:endParaRPr>
                    </a:p>
                  </a:txBody>
                  <a:tcPr marL="0" marR="0" marT="0" marB="0" anchor="b"/>
                </a:tc>
              </a:tr>
            </a:tbl>
          </a:graphicData>
        </a:graphic>
      </p:graphicFrame>
      <p:sp>
        <p:nvSpPr>
          <p:cNvPr id="2" name="TextBox 1"/>
          <p:cNvSpPr txBox="1"/>
          <p:nvPr/>
        </p:nvSpPr>
        <p:spPr>
          <a:xfrm>
            <a:off x="457200" y="1188720"/>
            <a:ext cx="8229600" cy="769441"/>
          </a:xfrm>
          <a:prstGeom prst="rect">
            <a:avLst/>
          </a:prstGeom>
          <a:noFill/>
        </p:spPr>
        <p:txBody>
          <a:bodyPr wrap="square" lIns="0" tIns="0" rIns="0" bIns="0" rtlCol="0">
            <a:spAutoFit/>
          </a:bodyPr>
          <a:lstStyle/>
          <a:p>
            <a:pPr>
              <a:lnSpc>
                <a:spcPts val="3000"/>
              </a:lnSpc>
            </a:pPr>
            <a:r>
              <a:rPr lang="en-US" sz="2700" b="1" dirty="0" smtClean="0">
                <a:solidFill>
                  <a:srgbClr val="001E96"/>
                </a:solidFill>
                <a:latin typeface="Calibri" pitchFamily="34" charset="0"/>
              </a:rPr>
              <a:t>Bulls </a:t>
            </a:r>
            <a:r>
              <a:rPr lang="en-US" sz="2700" b="1" dirty="0">
                <a:solidFill>
                  <a:srgbClr val="001E96"/>
                </a:solidFill>
                <a:latin typeface="Calibri" pitchFamily="34" charset="0"/>
              </a:rPr>
              <a:t>with </a:t>
            </a:r>
            <a:r>
              <a:rPr lang="en-US" sz="2700" b="1" dirty="0">
                <a:solidFill>
                  <a:srgbClr val="001E96"/>
                </a:solidFill>
                <a:latin typeface="Calibri" pitchFamily="34" charset="0"/>
                <a:sym typeface="SymbolProp BT"/>
              </a:rPr>
              <a:t>50 daughters, 50% reliability for </a:t>
            </a:r>
            <a:r>
              <a:rPr lang="en-US" sz="2700" b="1" dirty="0" smtClean="0">
                <a:solidFill>
                  <a:srgbClr val="001E96"/>
                </a:solidFill>
                <a:latin typeface="Calibri" pitchFamily="34" charset="0"/>
                <a:sym typeface="SymbolProp BT"/>
              </a:rPr>
              <a:t>cow livability</a:t>
            </a:r>
            <a:r>
              <a:rPr lang="en-US" sz="2700" b="1" dirty="0">
                <a:solidFill>
                  <a:srgbClr val="001E96"/>
                </a:solidFill>
                <a:latin typeface="Calibri" pitchFamily="34" charset="0"/>
                <a:sym typeface="SymbolProp BT"/>
              </a:rPr>
              <a:t>, and </a:t>
            </a:r>
            <a:r>
              <a:rPr lang="en-US" sz="2700" b="1" dirty="0">
                <a:solidFill>
                  <a:srgbClr val="001E96"/>
                </a:solidFill>
                <a:latin typeface="Calibri" pitchFamily="34" charset="0"/>
              </a:rPr>
              <a:t>birth year after 1990: </a:t>
            </a:r>
          </a:p>
        </p:txBody>
      </p:sp>
    </p:spTree>
    <p:extLst>
      <p:ext uri="{BB962C8B-B14F-4D97-AF65-F5344CB8AC3E}">
        <p14:creationId xmlns:p14="http://schemas.microsoft.com/office/powerpoint/2010/main" val="253297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ts val="1800"/>
              </a:spcBef>
            </a:pPr>
            <a:r>
              <a:rPr lang="en-US" dirty="0" smtClean="0"/>
              <a:t>Genetic trend for cow &amp; sire livability</a:t>
            </a:r>
            <a:endParaRPr lang="en-US" sz="2700" dirty="0">
              <a:solidFill>
                <a:srgbClr val="960000"/>
              </a:solidFill>
            </a:endParaRPr>
          </a:p>
        </p:txBody>
      </p:sp>
      <p:pic>
        <p:nvPicPr>
          <p:cNvPr id="21506" name="Picture 2" descr="https://www.cdcb.us/ARSWeb/dynamic/trend/1608/hov.jpg"/>
          <p:cNvPicPr>
            <a:picLocks noChangeAspect="1" noChangeArrowheads="1"/>
          </p:cNvPicPr>
          <p:nvPr/>
        </p:nvPicPr>
        <p:blipFill>
          <a:blip r:embed="rId2" cstate="print"/>
          <a:srcRect/>
          <a:stretch>
            <a:fillRect/>
          </a:stretch>
        </p:blipFill>
        <p:spPr bwMode="auto">
          <a:xfrm>
            <a:off x="457200" y="1325880"/>
            <a:ext cx="8229600" cy="4598897"/>
          </a:xfrm>
          <a:prstGeom prst="rect">
            <a:avLst/>
          </a:prstGeom>
          <a:noFill/>
        </p:spPr>
      </p:pic>
      <p:sp>
        <p:nvSpPr>
          <p:cNvPr id="5" name="Rectangle 4"/>
          <p:cNvSpPr/>
          <p:nvPr/>
        </p:nvSpPr>
        <p:spPr>
          <a:xfrm>
            <a:off x="457200" y="1005840"/>
            <a:ext cx="1472184" cy="415498"/>
          </a:xfrm>
          <a:prstGeom prst="rect">
            <a:avLst/>
          </a:prstGeom>
        </p:spPr>
        <p:txBody>
          <a:bodyPr wrap="square" lIns="0" tIns="0" rIns="0" bIns="0">
            <a:spAutoFit/>
          </a:bodyPr>
          <a:lstStyle/>
          <a:p>
            <a:r>
              <a:rPr lang="en-US" sz="2700" b="1" dirty="0" smtClean="0">
                <a:solidFill>
                  <a:srgbClr val="960000"/>
                </a:solidFill>
                <a:latin typeface="Calibri" pitchFamily="34" charset="0"/>
              </a:rPr>
              <a:t>Holstein</a:t>
            </a:r>
            <a:endParaRPr lang="en-US" sz="2700" b="1" dirty="0">
              <a:latin typeface="Calibri" pitchFamily="34" charset="0"/>
            </a:endParaRPr>
          </a:p>
        </p:txBody>
      </p:sp>
    </p:spTree>
    <p:extLst>
      <p:ext uri="{BB962C8B-B14F-4D97-AF65-F5344CB8AC3E}">
        <p14:creationId xmlns:p14="http://schemas.microsoft.com/office/powerpoint/2010/main" val="721048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84775"/>
          </a:xfrm>
        </p:spPr>
        <p:txBody>
          <a:bodyPr/>
          <a:lstStyle/>
          <a:p>
            <a:r>
              <a:rPr lang="en-US" dirty="0" smtClean="0"/>
              <a:t>Genetic trends for cow livability</a:t>
            </a:r>
            <a:endParaRPr lang="en-US" dirty="0"/>
          </a:p>
        </p:txBody>
      </p:sp>
      <p:sp>
        <p:nvSpPr>
          <p:cNvPr id="4" name="Rectangle 3"/>
          <p:cNvSpPr/>
          <p:nvPr/>
        </p:nvSpPr>
        <p:spPr>
          <a:xfrm>
            <a:off x="457200" y="1005840"/>
            <a:ext cx="1472184" cy="415498"/>
          </a:xfrm>
          <a:prstGeom prst="rect">
            <a:avLst/>
          </a:prstGeom>
        </p:spPr>
        <p:txBody>
          <a:bodyPr wrap="square" lIns="0" tIns="0" rIns="0" bIns="0">
            <a:spAutoFit/>
          </a:bodyPr>
          <a:lstStyle/>
          <a:p>
            <a:r>
              <a:rPr lang="en-US" sz="2700" b="1" dirty="0" smtClean="0">
                <a:solidFill>
                  <a:srgbClr val="960000"/>
                </a:solidFill>
                <a:latin typeface="Calibri" pitchFamily="34" charset="0"/>
              </a:rPr>
              <a:t>All breeds</a:t>
            </a:r>
            <a:endParaRPr lang="en-US" sz="2700" b="1" dirty="0">
              <a:latin typeface="Calibri" pitchFamily="34" charset="0"/>
            </a:endParaRPr>
          </a:p>
        </p:txBody>
      </p:sp>
      <p:pic>
        <p:nvPicPr>
          <p:cNvPr id="5" name="Picture 4" descr="LIV_gentrend.tif"/>
          <p:cNvPicPr>
            <a:picLocks noChangeAspect="1"/>
          </p:cNvPicPr>
          <p:nvPr/>
        </p:nvPicPr>
        <p:blipFill>
          <a:blip r:embed="rId2" cstate="print"/>
          <a:stretch>
            <a:fillRect/>
          </a:stretch>
        </p:blipFill>
        <p:spPr>
          <a:xfrm>
            <a:off x="1555546" y="1325880"/>
            <a:ext cx="6032909" cy="4937760"/>
          </a:xfrm>
          <a:prstGeom prst="rect">
            <a:avLst/>
          </a:prstGeom>
        </p:spPr>
      </p:pic>
    </p:spTree>
    <p:extLst>
      <p:ext uri="{BB962C8B-B14F-4D97-AF65-F5344CB8AC3E}">
        <p14:creationId xmlns:p14="http://schemas.microsoft.com/office/powerpoint/2010/main" val="3170082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182563"/>
            <a:ext cx="8226425" cy="584775"/>
          </a:xfrm>
        </p:spPr>
        <p:txBody>
          <a:bodyPr/>
          <a:lstStyle/>
          <a:p>
            <a:r>
              <a:rPr lang="en-US" dirty="0" smtClean="0"/>
              <a:t>New research – heifer livability</a:t>
            </a:r>
            <a:endParaRPr lang="en-US" dirty="0"/>
          </a:p>
        </p:txBody>
      </p:sp>
      <p:sp>
        <p:nvSpPr>
          <p:cNvPr id="2" name="Content Placeholder 1"/>
          <p:cNvSpPr>
            <a:spLocks noGrp="1"/>
          </p:cNvSpPr>
          <p:nvPr>
            <p:ph idx="1"/>
          </p:nvPr>
        </p:nvSpPr>
        <p:spPr>
          <a:xfrm>
            <a:off x="365760" y="1636776"/>
            <a:ext cx="8316279" cy="3639312"/>
          </a:xfrm>
        </p:spPr>
        <p:txBody>
          <a:bodyPr/>
          <a:lstStyle/>
          <a:p>
            <a:pPr>
              <a:lnSpc>
                <a:spcPts val="2800"/>
              </a:lnSpc>
              <a:spcAft>
                <a:spcPts val="1200"/>
              </a:spcAft>
            </a:pPr>
            <a:r>
              <a:rPr lang="en-US" sz="2600" dirty="0" smtClean="0"/>
              <a:t>Extracted  data from CDCB database. </a:t>
            </a:r>
          </a:p>
          <a:p>
            <a:pPr lvl="1">
              <a:lnSpc>
                <a:spcPts val="2800"/>
              </a:lnSpc>
              <a:spcAft>
                <a:spcPts val="1200"/>
              </a:spcAft>
            </a:pPr>
            <a:r>
              <a:rPr lang="en-US" sz="2600" dirty="0" smtClean="0"/>
              <a:t>10,976,884 heifer births </a:t>
            </a:r>
          </a:p>
          <a:p>
            <a:pPr lvl="1">
              <a:lnSpc>
                <a:spcPts val="2800"/>
              </a:lnSpc>
              <a:spcAft>
                <a:spcPts val="1200"/>
              </a:spcAft>
            </a:pPr>
            <a:r>
              <a:rPr lang="en-US" sz="2600" dirty="0" smtClean="0"/>
              <a:t>6,343,337 heifers born in years 2001–2013</a:t>
            </a:r>
          </a:p>
          <a:p>
            <a:pPr lvl="1">
              <a:lnSpc>
                <a:spcPts val="2800"/>
              </a:lnSpc>
              <a:spcAft>
                <a:spcPts val="0"/>
              </a:spcAft>
            </a:pPr>
            <a:r>
              <a:rPr lang="en-US" sz="2600" dirty="0" smtClean="0"/>
              <a:t>495,282 with “left herd” codes:</a:t>
            </a:r>
          </a:p>
          <a:p>
            <a:pPr lvl="1">
              <a:lnSpc>
                <a:spcPts val="2800"/>
              </a:lnSpc>
              <a:spcAft>
                <a:spcPts val="1200"/>
              </a:spcAft>
              <a:buNone/>
            </a:pPr>
            <a:r>
              <a:rPr lang="en-US" sz="2600" dirty="0" smtClean="0"/>
              <a:t>	</a:t>
            </a:r>
            <a:r>
              <a:rPr lang="en-US" sz="2600" dirty="0" smtClean="0">
                <a:solidFill>
                  <a:srgbClr val="960000"/>
                </a:solidFill>
              </a:rPr>
              <a:t>(2 = sold to another dairy; 4 = sold for reproduction; 5 = sold for any other reason; 6 = died)</a:t>
            </a:r>
            <a:endParaRPr lang="en-US" sz="2600" dirty="0" smtClean="0"/>
          </a:p>
          <a:p>
            <a:pPr>
              <a:lnSpc>
                <a:spcPts val="2800"/>
              </a:lnSpc>
            </a:pPr>
            <a:r>
              <a:rPr lang="en-US" sz="2600" dirty="0" smtClean="0"/>
              <a:t>&gt;99% of data came from one source (Dairy Records Management Systems, NC and IA)</a:t>
            </a:r>
            <a:endParaRPr lang="en-US" sz="2600" dirty="0"/>
          </a:p>
        </p:txBody>
      </p:sp>
    </p:spTree>
    <p:extLst>
      <p:ext uri="{BB962C8B-B14F-4D97-AF65-F5344CB8AC3E}">
        <p14:creationId xmlns:p14="http://schemas.microsoft.com/office/powerpoint/2010/main" val="38794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Heifer livability edits</a:t>
            </a:r>
            <a:endParaRPr lang="en-US" dirty="0"/>
          </a:p>
        </p:txBody>
      </p:sp>
      <p:sp>
        <p:nvSpPr>
          <p:cNvPr id="2" name="Content Placeholder 1"/>
          <p:cNvSpPr>
            <a:spLocks noGrp="1"/>
          </p:cNvSpPr>
          <p:nvPr>
            <p:ph idx="1"/>
          </p:nvPr>
        </p:nvSpPr>
        <p:spPr>
          <a:xfrm>
            <a:off x="455613" y="1371600"/>
            <a:ext cx="8226425" cy="3000821"/>
          </a:xfrm>
        </p:spPr>
        <p:txBody>
          <a:bodyPr/>
          <a:lstStyle/>
          <a:p>
            <a:pPr>
              <a:spcAft>
                <a:spcPts val="1800"/>
              </a:spcAft>
            </a:pPr>
            <a:r>
              <a:rPr lang="en-US" dirty="0" smtClean="0"/>
              <a:t>Some farms only use termination codes for heifers to report deaths (100%); others farms do not report termination codes for heifers (0%).</a:t>
            </a:r>
          </a:p>
          <a:p>
            <a:pPr lvl="1">
              <a:spcAft>
                <a:spcPts val="3600"/>
              </a:spcAft>
            </a:pPr>
            <a:r>
              <a:rPr lang="en-US" dirty="0" smtClean="0"/>
              <a:t>Edits required herds to have a minimum of 2% heifer deaths and a maximum of 25%. </a:t>
            </a:r>
          </a:p>
          <a:p>
            <a:r>
              <a:rPr lang="en-US" dirty="0" smtClean="0"/>
              <a:t>Heifers that calve are coded as alive (100%).</a:t>
            </a:r>
            <a:endParaRPr lang="en-US" dirty="0"/>
          </a:p>
        </p:txBody>
      </p:sp>
    </p:spTree>
    <p:extLst>
      <p:ext uri="{BB962C8B-B14F-4D97-AF65-F5344CB8AC3E}">
        <p14:creationId xmlns:p14="http://schemas.microsoft.com/office/powerpoint/2010/main" val="268093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455613" y="1371600"/>
            <a:ext cx="8226425" cy="4078039"/>
          </a:xfrm>
        </p:spPr>
        <p:txBody>
          <a:bodyPr/>
          <a:lstStyle/>
          <a:p>
            <a:pPr>
              <a:spcAft>
                <a:spcPts val="3600"/>
              </a:spcAft>
            </a:pPr>
            <a:r>
              <a:rPr lang="en-US" sz="2700" dirty="0" smtClean="0"/>
              <a:t>Genetic evaluations for productive life </a:t>
            </a:r>
            <a:r>
              <a:rPr lang="en-US" sz="2700" dirty="0" smtClean="0">
                <a:solidFill>
                  <a:srgbClr val="960000"/>
                </a:solidFill>
              </a:rPr>
              <a:t>(PL)</a:t>
            </a:r>
            <a:r>
              <a:rPr lang="en-US" sz="2700" dirty="0" smtClean="0"/>
              <a:t> were published by AIPL in 1994. </a:t>
            </a:r>
          </a:p>
          <a:p>
            <a:pPr>
              <a:spcAft>
                <a:spcPts val="3600"/>
              </a:spcAft>
            </a:pPr>
            <a:r>
              <a:rPr lang="en-US" sz="2700" dirty="0" smtClean="0"/>
              <a:t>PL was a valuable asset for obtaining healthier animals.</a:t>
            </a:r>
          </a:p>
          <a:p>
            <a:pPr>
              <a:spcAft>
                <a:spcPts val="600"/>
              </a:spcAft>
            </a:pPr>
            <a:r>
              <a:rPr lang="en-US" sz="2700" dirty="0" smtClean="0">
                <a:solidFill>
                  <a:srgbClr val="960000"/>
                </a:solidFill>
              </a:rPr>
              <a:t>WHY:</a:t>
            </a:r>
            <a:r>
              <a:rPr lang="en-US" sz="2700" dirty="0" smtClean="0"/>
              <a:t> </a:t>
            </a:r>
          </a:p>
          <a:p>
            <a:pPr>
              <a:spcAft>
                <a:spcPts val="3000"/>
              </a:spcAft>
              <a:buNone/>
            </a:pPr>
            <a:r>
              <a:rPr lang="en-US" sz="2700" dirty="0" smtClean="0"/>
              <a:t>	Selection for PL ended and reversed a genetic decline </a:t>
            </a:r>
            <a:r>
              <a:rPr lang="en-US" dirty="0"/>
              <a:t>in pregnancy rate </a:t>
            </a:r>
            <a:r>
              <a:rPr lang="en-US" dirty="0" smtClean="0"/>
              <a:t>(</a:t>
            </a:r>
            <a:r>
              <a:rPr lang="en-US" sz="2700" dirty="0" smtClean="0"/>
              <a:t>16 percentage points) that occurred over 5 decades.</a:t>
            </a:r>
          </a:p>
        </p:txBody>
      </p:sp>
    </p:spTree>
    <p:extLst>
      <p:ext uri="{BB962C8B-B14F-4D97-AF65-F5344CB8AC3E}">
        <p14:creationId xmlns:p14="http://schemas.microsoft.com/office/powerpoint/2010/main" val="61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Heifer livability edits </a:t>
            </a:r>
            <a:r>
              <a:rPr lang="en-US" sz="3200" i="1" dirty="0" smtClean="0">
                <a:solidFill>
                  <a:srgbClr val="FFFF00"/>
                </a:solidFill>
              </a:rPr>
              <a:t>(continued)</a:t>
            </a:r>
            <a:endParaRPr lang="en-US" sz="3200" i="1" dirty="0">
              <a:solidFill>
                <a:srgbClr val="FFFF00"/>
              </a:solidFill>
            </a:endParaRPr>
          </a:p>
        </p:txBody>
      </p:sp>
      <p:sp>
        <p:nvSpPr>
          <p:cNvPr id="2" name="Content Placeholder 1"/>
          <p:cNvSpPr>
            <a:spLocks noGrp="1"/>
          </p:cNvSpPr>
          <p:nvPr>
            <p:ph idx="1"/>
          </p:nvPr>
        </p:nvSpPr>
        <p:spPr>
          <a:xfrm>
            <a:off x="455613" y="1371600"/>
            <a:ext cx="8226425" cy="4308872"/>
          </a:xfrm>
        </p:spPr>
        <p:txBody>
          <a:bodyPr/>
          <a:lstStyle/>
          <a:p>
            <a:pPr>
              <a:spcAft>
                <a:spcPts val="1200"/>
              </a:spcAft>
            </a:pPr>
            <a:r>
              <a:rPr lang="en-US" dirty="0" smtClean="0"/>
              <a:t>Heifers dying within 48 hours after birth are not included in heifer livability.</a:t>
            </a:r>
          </a:p>
          <a:p>
            <a:pPr lvl="1">
              <a:spcAft>
                <a:spcPts val="3600"/>
              </a:spcAft>
            </a:pPr>
            <a:r>
              <a:rPr lang="en-US" dirty="0" smtClean="0"/>
              <a:t>These are reported as stillbirths; we avoid double counting.</a:t>
            </a:r>
          </a:p>
          <a:p>
            <a:pPr>
              <a:spcAft>
                <a:spcPts val="1200"/>
              </a:spcAft>
            </a:pPr>
            <a:r>
              <a:rPr lang="en-US" dirty="0" smtClean="0"/>
              <a:t>Heifers with evidence that they’re alive at 18 months get full credit (100%) in heifer livability.</a:t>
            </a:r>
          </a:p>
          <a:p>
            <a:pPr lvl="1">
              <a:spcAft>
                <a:spcPts val="3600"/>
              </a:spcAft>
            </a:pPr>
            <a:r>
              <a:rPr lang="en-US" dirty="0" smtClean="0"/>
              <a:t>Older losses often associated with 1st calving.</a:t>
            </a:r>
          </a:p>
          <a:p>
            <a:r>
              <a:rPr lang="en-US" dirty="0" smtClean="0"/>
              <a:t>Based on edits, livability scored as 100 or 0%.</a:t>
            </a:r>
            <a:endParaRPr lang="en-US" dirty="0"/>
          </a:p>
        </p:txBody>
      </p:sp>
    </p:spTree>
    <p:extLst>
      <p:ext uri="{BB962C8B-B14F-4D97-AF65-F5344CB8AC3E}">
        <p14:creationId xmlns:p14="http://schemas.microsoft.com/office/powerpoint/2010/main" val="331704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Heifer livability results</a:t>
            </a:r>
            <a:endParaRPr lang="en-US" dirty="0"/>
          </a:p>
        </p:txBody>
      </p:sp>
      <p:sp>
        <p:nvSpPr>
          <p:cNvPr id="2" name="Content Placeholder 1"/>
          <p:cNvSpPr>
            <a:spLocks noGrp="1"/>
          </p:cNvSpPr>
          <p:nvPr>
            <p:ph idx="1"/>
          </p:nvPr>
        </p:nvSpPr>
        <p:spPr>
          <a:xfrm>
            <a:off x="455613" y="1371600"/>
            <a:ext cx="8226425" cy="4847481"/>
          </a:xfrm>
        </p:spPr>
        <p:txBody>
          <a:bodyPr/>
          <a:lstStyle/>
          <a:p>
            <a:pPr>
              <a:spcAft>
                <a:spcPts val="3600"/>
              </a:spcAft>
            </a:pPr>
            <a:r>
              <a:rPr lang="en-US" dirty="0" smtClean="0"/>
              <a:t>23% of reported heifer deaths occur during first 8 weeks.</a:t>
            </a:r>
          </a:p>
          <a:p>
            <a:pPr>
              <a:spcAft>
                <a:spcPts val="3600"/>
              </a:spcAft>
            </a:pPr>
            <a:r>
              <a:rPr lang="en-US" dirty="0" smtClean="0"/>
              <a:t>33% </a:t>
            </a:r>
            <a:r>
              <a:rPr lang="en-US" dirty="0" smtClean="0"/>
              <a:t>of deaths recorded occurred during and after 18 and </a:t>
            </a:r>
            <a:r>
              <a:rPr lang="en-US" dirty="0" smtClean="0"/>
              <a:t>were not used</a:t>
            </a:r>
            <a:r>
              <a:rPr lang="en-US" dirty="0" smtClean="0"/>
              <a:t>. It is believed this is primarily producers catching up with their inventory at calving time.</a:t>
            </a:r>
            <a:endParaRPr lang="en-US" dirty="0" smtClean="0"/>
          </a:p>
          <a:p>
            <a:pPr>
              <a:spcAft>
                <a:spcPts val="3600"/>
              </a:spcAft>
            </a:pPr>
            <a:r>
              <a:rPr lang="en-US" dirty="0" smtClean="0"/>
              <a:t>Edited heifer livability averaged 95%.</a:t>
            </a:r>
          </a:p>
          <a:p>
            <a:r>
              <a:rPr lang="en-US" dirty="0" smtClean="0"/>
              <a:t>Heritability of 0.004 estimated by sire model REML (VanRaden, 1986 programs).</a:t>
            </a:r>
          </a:p>
        </p:txBody>
      </p:sp>
    </p:spTree>
    <p:extLst>
      <p:ext uri="{BB962C8B-B14F-4D97-AF65-F5344CB8AC3E}">
        <p14:creationId xmlns:p14="http://schemas.microsoft.com/office/powerpoint/2010/main" val="418990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Heifer livability and HCD</a:t>
            </a:r>
            <a:endParaRPr lang="en-US" dirty="0"/>
          </a:p>
        </p:txBody>
      </p:sp>
      <p:sp>
        <p:nvSpPr>
          <p:cNvPr id="2" name="Content Placeholder 1"/>
          <p:cNvSpPr>
            <a:spLocks noGrp="1"/>
          </p:cNvSpPr>
          <p:nvPr>
            <p:ph idx="1"/>
          </p:nvPr>
        </p:nvSpPr>
        <p:spPr>
          <a:xfrm>
            <a:off x="455613" y="1371600"/>
            <a:ext cx="8226425" cy="4231928"/>
          </a:xfrm>
        </p:spPr>
        <p:txBody>
          <a:bodyPr/>
          <a:lstStyle/>
          <a:p>
            <a:r>
              <a:rPr lang="en-US" dirty="0" smtClean="0"/>
              <a:t>For reported heifer livability data:</a:t>
            </a:r>
          </a:p>
          <a:p>
            <a:pPr lvl="1"/>
            <a:r>
              <a:rPr lang="en-US" dirty="0" smtClean="0"/>
              <a:t>We believe there probably is underreporting of death loss for various reasons.</a:t>
            </a:r>
          </a:p>
          <a:p>
            <a:pPr lvl="1"/>
            <a:r>
              <a:rPr lang="en-US" dirty="0" smtClean="0"/>
              <a:t>4% more death loss from HCD carrier sire × HCD carrier MGS matings </a:t>
            </a:r>
            <a:r>
              <a:rPr lang="en-US" dirty="0" smtClean="0">
                <a:solidFill>
                  <a:srgbClr val="960000"/>
                </a:solidFill>
              </a:rPr>
              <a:t>(significant)</a:t>
            </a:r>
            <a:r>
              <a:rPr lang="en-US" dirty="0" smtClean="0"/>
              <a:t>.</a:t>
            </a:r>
          </a:p>
          <a:p>
            <a:pPr lvl="1">
              <a:spcAft>
                <a:spcPts val="4800"/>
              </a:spcAft>
            </a:pPr>
            <a:r>
              <a:rPr lang="en-US" dirty="0" smtClean="0"/>
              <a:t>12% expected if carrier × carrier matings are lethal.</a:t>
            </a:r>
          </a:p>
          <a:p>
            <a:r>
              <a:rPr lang="en-US" dirty="0" smtClean="0"/>
              <a:t>GPTAs for heifer livability not attempted yet.</a:t>
            </a:r>
          </a:p>
        </p:txBody>
      </p:sp>
    </p:spTree>
    <p:extLst>
      <p:ext uri="{BB962C8B-B14F-4D97-AF65-F5344CB8AC3E}">
        <p14:creationId xmlns:p14="http://schemas.microsoft.com/office/powerpoint/2010/main" val="316976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5613" y="1371600"/>
            <a:ext cx="8226425" cy="3616375"/>
          </a:xfrm>
        </p:spPr>
        <p:txBody>
          <a:bodyPr/>
          <a:lstStyle/>
          <a:p>
            <a:pPr>
              <a:spcAft>
                <a:spcPts val="3600"/>
              </a:spcAft>
            </a:pPr>
            <a:r>
              <a:rPr lang="en-US" dirty="0" smtClean="0"/>
              <a:t>Dairy producers have a new tool </a:t>
            </a:r>
            <a:r>
              <a:rPr lang="en-US" dirty="0" smtClean="0">
                <a:solidFill>
                  <a:srgbClr val="960000"/>
                </a:solidFill>
              </a:rPr>
              <a:t>cow livability</a:t>
            </a:r>
            <a:r>
              <a:rPr lang="en-US" dirty="0" smtClean="0"/>
              <a:t> to produce healthier and more profitable herds. They need to use it</a:t>
            </a:r>
            <a:r>
              <a:rPr lang="en-US" dirty="0" smtClean="0"/>
              <a:t>. Let’s not wait 8 years this time.</a:t>
            </a:r>
            <a:endParaRPr lang="en-US" dirty="0" smtClean="0"/>
          </a:p>
          <a:p>
            <a:pPr>
              <a:spcAft>
                <a:spcPts val="3600"/>
              </a:spcAft>
            </a:pPr>
            <a:r>
              <a:rPr lang="en-US" dirty="0" smtClean="0">
                <a:solidFill>
                  <a:srgbClr val="960000"/>
                </a:solidFill>
              </a:rPr>
              <a:t>Cow livability</a:t>
            </a:r>
            <a:r>
              <a:rPr lang="en-US" dirty="0" smtClean="0"/>
              <a:t> may be included in the lifetime merit indexes like NM$ as early as </a:t>
            </a:r>
            <a:r>
              <a:rPr lang="en-US" dirty="0" smtClean="0"/>
              <a:t>December 2016.</a:t>
            </a:r>
            <a:endParaRPr lang="en-US" dirty="0" smtClean="0"/>
          </a:p>
          <a:p>
            <a:r>
              <a:rPr lang="en-US" dirty="0" smtClean="0"/>
              <a:t>CDCB has other work underway to deliver evaluations that will lead to healthier animals.</a:t>
            </a:r>
          </a:p>
        </p:txBody>
      </p:sp>
    </p:spTree>
    <p:extLst>
      <p:ext uri="{BB962C8B-B14F-4D97-AF65-F5344CB8AC3E}">
        <p14:creationId xmlns:p14="http://schemas.microsoft.com/office/powerpoint/2010/main" val="17055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Acknowledgments</a:t>
            </a:r>
            <a:endParaRPr lang="en-US" dirty="0"/>
          </a:p>
        </p:txBody>
      </p:sp>
      <p:sp>
        <p:nvSpPr>
          <p:cNvPr id="2" name="Content Placeholder 1"/>
          <p:cNvSpPr>
            <a:spLocks noGrp="1"/>
          </p:cNvSpPr>
          <p:nvPr>
            <p:ph idx="1"/>
          </p:nvPr>
        </p:nvSpPr>
        <p:spPr>
          <a:xfrm>
            <a:off x="455613" y="1371600"/>
            <a:ext cx="8226425" cy="4078039"/>
          </a:xfrm>
        </p:spPr>
        <p:txBody>
          <a:bodyPr/>
          <a:lstStyle/>
          <a:p>
            <a:pPr>
              <a:spcAft>
                <a:spcPts val="3600"/>
              </a:spcAft>
            </a:pPr>
            <a:r>
              <a:rPr lang="en-US" dirty="0" smtClean="0"/>
              <a:t>All dairy producers and industry support people who provided data to the CDCB national dairy database.</a:t>
            </a:r>
          </a:p>
          <a:p>
            <a:pPr>
              <a:spcAft>
                <a:spcPts val="3600"/>
              </a:spcAft>
            </a:pPr>
            <a:r>
              <a:rPr lang="en-US" dirty="0" smtClean="0"/>
              <a:t>DRPCs, which process records for the producer and are the direct source of termination codes sent to CDCB.</a:t>
            </a:r>
          </a:p>
          <a:p>
            <a:pPr>
              <a:spcAft>
                <a:spcPts val="3600"/>
              </a:spcAft>
            </a:pPr>
            <a:r>
              <a:rPr lang="en-US" dirty="0" smtClean="0"/>
              <a:t>DRMS for sending termination codes on heifers.</a:t>
            </a:r>
            <a:endParaRPr lang="en-US" dirty="0"/>
          </a:p>
          <a:p>
            <a:pPr>
              <a:spcAft>
                <a:spcPts val="3600"/>
              </a:spcAft>
            </a:pPr>
            <a:r>
              <a:rPr lang="en-US" dirty="0" smtClean="0"/>
              <a:t>Jan Wright, Mel Tooker, and Paul </a:t>
            </a:r>
            <a:r>
              <a:rPr lang="en-US" dirty="0" err="1" smtClean="0"/>
              <a:t>VanRaden</a:t>
            </a:r>
            <a:r>
              <a:rPr lang="en-US" dirty="0" smtClean="0"/>
              <a:t> for developing these evaluations</a:t>
            </a:r>
            <a:endParaRPr lang="en-US" dirty="0"/>
          </a:p>
        </p:txBody>
      </p:sp>
    </p:spTree>
    <p:extLst>
      <p:ext uri="{BB962C8B-B14F-4D97-AF65-F5344CB8AC3E}">
        <p14:creationId xmlns:p14="http://schemas.microsoft.com/office/powerpoint/2010/main" val="6142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trend for cow &amp; sire DPR</a:t>
            </a:r>
            <a:endParaRPr lang="en-US" dirty="0"/>
          </a:p>
        </p:txBody>
      </p:sp>
      <p:pic>
        <p:nvPicPr>
          <p:cNvPr id="39938" name="Picture 2" descr="https://www.cdcb.us/ARSWeb/dynamic/trend/1608/hod.jpg"/>
          <p:cNvPicPr>
            <a:picLocks noChangeAspect="1" noChangeArrowheads="1"/>
          </p:cNvPicPr>
          <p:nvPr/>
        </p:nvPicPr>
        <p:blipFill>
          <a:blip r:embed="rId3" cstate="print"/>
          <a:srcRect/>
          <a:stretch>
            <a:fillRect/>
          </a:stretch>
        </p:blipFill>
        <p:spPr bwMode="auto">
          <a:xfrm>
            <a:off x="457200" y="1325880"/>
            <a:ext cx="8229600" cy="4598897"/>
          </a:xfrm>
          <a:prstGeom prst="rect">
            <a:avLst/>
          </a:prstGeom>
          <a:noFill/>
        </p:spPr>
      </p:pic>
      <p:sp>
        <p:nvSpPr>
          <p:cNvPr id="7" name="Rectangle 6"/>
          <p:cNvSpPr/>
          <p:nvPr/>
        </p:nvSpPr>
        <p:spPr>
          <a:xfrm>
            <a:off x="457200" y="1005840"/>
            <a:ext cx="1472184" cy="415498"/>
          </a:xfrm>
          <a:prstGeom prst="rect">
            <a:avLst/>
          </a:prstGeom>
        </p:spPr>
        <p:txBody>
          <a:bodyPr wrap="square" lIns="0" tIns="0" rIns="0" bIns="0">
            <a:spAutoFit/>
          </a:bodyPr>
          <a:lstStyle/>
          <a:p>
            <a:r>
              <a:rPr lang="en-US" sz="2700" b="1" dirty="0" smtClean="0">
                <a:solidFill>
                  <a:srgbClr val="960000"/>
                </a:solidFill>
                <a:latin typeface="Calibri" pitchFamily="34" charset="0"/>
              </a:rPr>
              <a:t>Holstein</a:t>
            </a:r>
            <a:endParaRPr lang="en-US" sz="2700" b="1" dirty="0">
              <a:latin typeface="Calibri" pitchFamily="34" charset="0"/>
            </a:endParaRPr>
          </a:p>
        </p:txBody>
      </p:sp>
    </p:spTree>
    <p:extLst>
      <p:ext uri="{BB962C8B-B14F-4D97-AF65-F5344CB8AC3E}">
        <p14:creationId xmlns:p14="http://schemas.microsoft.com/office/powerpoint/2010/main" val="1389576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background </a:t>
            </a:r>
            <a:endParaRPr lang="en-US" dirty="0"/>
          </a:p>
        </p:txBody>
      </p:sp>
      <p:sp>
        <p:nvSpPr>
          <p:cNvPr id="3" name="Content Placeholder 2"/>
          <p:cNvSpPr>
            <a:spLocks noGrp="1"/>
          </p:cNvSpPr>
          <p:nvPr>
            <p:ph idx="1"/>
          </p:nvPr>
        </p:nvSpPr>
        <p:spPr>
          <a:xfrm>
            <a:off x="455613" y="1536192"/>
            <a:ext cx="8226425" cy="1819656"/>
          </a:xfrm>
        </p:spPr>
        <p:txBody>
          <a:bodyPr/>
          <a:lstStyle/>
          <a:p>
            <a:pPr>
              <a:spcAft>
                <a:spcPts val="3600"/>
              </a:spcAft>
            </a:pPr>
            <a:r>
              <a:rPr lang="en-US" dirty="0"/>
              <a:t>Genetic evaluations </a:t>
            </a:r>
            <a:r>
              <a:rPr lang="en-US" dirty="0" smtClean="0"/>
              <a:t>for somatic </a:t>
            </a:r>
            <a:r>
              <a:rPr lang="en-US" dirty="0"/>
              <a:t>cell score </a:t>
            </a:r>
            <a:r>
              <a:rPr lang="en-US" dirty="0">
                <a:solidFill>
                  <a:srgbClr val="960000"/>
                </a:solidFill>
              </a:rPr>
              <a:t>(SCS)</a:t>
            </a:r>
            <a:r>
              <a:rPr lang="en-US" dirty="0"/>
              <a:t> </a:t>
            </a:r>
            <a:r>
              <a:rPr lang="en-US" dirty="0" smtClean="0"/>
              <a:t>were </a:t>
            </a:r>
            <a:r>
              <a:rPr lang="en-US" dirty="0"/>
              <a:t>published by AIPL in </a:t>
            </a:r>
            <a:r>
              <a:rPr lang="en-US" dirty="0" smtClean="0"/>
              <a:t>1994. Unfavorable genetic changes in </a:t>
            </a:r>
            <a:r>
              <a:rPr lang="en-US" sz="2700" dirty="0" smtClean="0"/>
              <a:t>SCS due to higher milk yields also ended after SCS evaluations were first published.</a:t>
            </a:r>
          </a:p>
        </p:txBody>
      </p:sp>
    </p:spTree>
    <p:extLst>
      <p:ext uri="{BB962C8B-B14F-4D97-AF65-F5344CB8AC3E}">
        <p14:creationId xmlns:p14="http://schemas.microsoft.com/office/powerpoint/2010/main" val="16429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trend for cow &amp; sire SCS</a:t>
            </a:r>
            <a:endParaRPr lang="en-US" dirty="0"/>
          </a:p>
        </p:txBody>
      </p:sp>
      <p:pic>
        <p:nvPicPr>
          <p:cNvPr id="35842" name="Picture 2" descr="https://www.cdcb.us/ARSWeb/dynamic/trend/1608/hos.jpg"/>
          <p:cNvPicPr>
            <a:picLocks noChangeAspect="1" noChangeArrowheads="1"/>
          </p:cNvPicPr>
          <p:nvPr/>
        </p:nvPicPr>
        <p:blipFill>
          <a:blip r:embed="rId3" cstate="print"/>
          <a:srcRect/>
          <a:stretch>
            <a:fillRect/>
          </a:stretch>
        </p:blipFill>
        <p:spPr bwMode="auto">
          <a:xfrm>
            <a:off x="457200" y="1325880"/>
            <a:ext cx="8229600" cy="4598897"/>
          </a:xfrm>
          <a:prstGeom prst="rect">
            <a:avLst/>
          </a:prstGeom>
          <a:noFill/>
        </p:spPr>
      </p:pic>
      <p:sp>
        <p:nvSpPr>
          <p:cNvPr id="7" name="Rectangle 6"/>
          <p:cNvSpPr/>
          <p:nvPr/>
        </p:nvSpPr>
        <p:spPr>
          <a:xfrm>
            <a:off x="457200" y="1005840"/>
            <a:ext cx="1472184" cy="415498"/>
          </a:xfrm>
          <a:prstGeom prst="rect">
            <a:avLst/>
          </a:prstGeom>
        </p:spPr>
        <p:txBody>
          <a:bodyPr wrap="square" lIns="0" tIns="0" rIns="0" bIns="0">
            <a:spAutoFit/>
          </a:bodyPr>
          <a:lstStyle/>
          <a:p>
            <a:r>
              <a:rPr lang="en-US" sz="2700" b="1" dirty="0" smtClean="0">
                <a:solidFill>
                  <a:srgbClr val="960000"/>
                </a:solidFill>
                <a:latin typeface="Calibri" pitchFamily="34" charset="0"/>
              </a:rPr>
              <a:t>Holstein</a:t>
            </a:r>
            <a:endParaRPr lang="en-US" sz="2700" b="1" dirty="0">
              <a:latin typeface="Calibri" pitchFamily="34" charset="0"/>
            </a:endParaRPr>
          </a:p>
        </p:txBody>
      </p:sp>
    </p:spTree>
    <p:extLst>
      <p:ext uri="{BB962C8B-B14F-4D97-AF65-F5344CB8AC3E}">
        <p14:creationId xmlns:p14="http://schemas.microsoft.com/office/powerpoint/2010/main" val="249437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background </a:t>
            </a:r>
            <a:endParaRPr lang="en-US" dirty="0"/>
          </a:p>
        </p:txBody>
      </p:sp>
      <p:sp>
        <p:nvSpPr>
          <p:cNvPr id="3" name="Content Placeholder 2"/>
          <p:cNvSpPr>
            <a:spLocks noGrp="1"/>
          </p:cNvSpPr>
          <p:nvPr>
            <p:ph idx="1"/>
          </p:nvPr>
        </p:nvSpPr>
        <p:spPr>
          <a:xfrm>
            <a:off x="455613" y="1700784"/>
            <a:ext cx="8226425" cy="3385542"/>
          </a:xfrm>
        </p:spPr>
        <p:txBody>
          <a:bodyPr/>
          <a:lstStyle/>
          <a:p>
            <a:pPr>
              <a:lnSpc>
                <a:spcPts val="3000"/>
              </a:lnSpc>
              <a:spcAft>
                <a:spcPts val="3600"/>
              </a:spcAft>
            </a:pPr>
            <a:r>
              <a:rPr lang="en-US" sz="2700" dirty="0" smtClean="0"/>
              <a:t>1994 was a </a:t>
            </a:r>
            <a:r>
              <a:rPr lang="en-US" sz="2700" dirty="0" smtClean="0">
                <a:solidFill>
                  <a:srgbClr val="960000"/>
                </a:solidFill>
              </a:rPr>
              <a:t>very good</a:t>
            </a:r>
            <a:r>
              <a:rPr lang="en-US" sz="2700" dirty="0" smtClean="0"/>
              <a:t> year … but why did it take 8 years to make any progress?</a:t>
            </a:r>
          </a:p>
          <a:p>
            <a:pPr>
              <a:lnSpc>
                <a:spcPts val="3000"/>
              </a:lnSpc>
              <a:spcAft>
                <a:spcPts val="1800"/>
              </a:spcAft>
            </a:pPr>
            <a:r>
              <a:rPr lang="en-US" sz="2700" dirty="0" smtClean="0">
                <a:solidFill>
                  <a:srgbClr val="960000"/>
                </a:solidFill>
              </a:rPr>
              <a:t>NORMAN PROCLAMATION:</a:t>
            </a:r>
            <a:r>
              <a:rPr lang="en-US" sz="2700" dirty="0" smtClean="0"/>
              <a:t> We’ve made progress in improving animal health but </a:t>
            </a:r>
            <a:r>
              <a:rPr lang="en-US" sz="2700" dirty="0" smtClean="0">
                <a:solidFill>
                  <a:srgbClr val="960000"/>
                </a:solidFill>
              </a:rPr>
              <a:t>the public doesn’t know about it?</a:t>
            </a:r>
          </a:p>
          <a:p>
            <a:pPr lvl="1">
              <a:lnSpc>
                <a:spcPts val="3000"/>
              </a:lnSpc>
              <a:spcAft>
                <a:spcPts val="3000"/>
              </a:spcAft>
            </a:pPr>
            <a:r>
              <a:rPr lang="en-US" sz="2700" dirty="0" smtClean="0"/>
              <a:t>At least 99 out of 100 non-dairy folks wouldn’t know … because we’ve never told them.</a:t>
            </a:r>
          </a:p>
        </p:txBody>
      </p:sp>
    </p:spTree>
    <p:extLst>
      <p:ext uri="{BB962C8B-B14F-4D97-AF65-F5344CB8AC3E}">
        <p14:creationId xmlns:p14="http://schemas.microsoft.com/office/powerpoint/2010/main" val="5540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on to 2016 </a:t>
            </a:r>
            <a:endParaRPr lang="en-US" dirty="0"/>
          </a:p>
        </p:txBody>
      </p:sp>
      <p:sp>
        <p:nvSpPr>
          <p:cNvPr id="3" name="Content Placeholder 2"/>
          <p:cNvSpPr>
            <a:spLocks noGrp="1"/>
          </p:cNvSpPr>
          <p:nvPr>
            <p:ph idx="1"/>
          </p:nvPr>
        </p:nvSpPr>
        <p:spPr>
          <a:xfrm>
            <a:off x="455613" y="1371600"/>
            <a:ext cx="8226425" cy="4616648"/>
          </a:xfrm>
        </p:spPr>
        <p:txBody>
          <a:bodyPr/>
          <a:lstStyle/>
          <a:p>
            <a:pPr>
              <a:lnSpc>
                <a:spcPts val="3000"/>
              </a:lnSpc>
              <a:spcAft>
                <a:spcPts val="3000"/>
              </a:spcAft>
            </a:pPr>
            <a:r>
              <a:rPr lang="en-US" sz="2700" dirty="0" smtClean="0"/>
              <a:t>There is a new tool that can and will improve animal health.</a:t>
            </a:r>
          </a:p>
          <a:p>
            <a:pPr>
              <a:spcAft>
                <a:spcPts val="3000"/>
              </a:spcAft>
            </a:pPr>
            <a:r>
              <a:rPr lang="en-US" sz="2700" dirty="0" smtClean="0"/>
              <a:t>CDCB published official genetic evaluations (PTAs) for </a:t>
            </a:r>
            <a:r>
              <a:rPr lang="en-US" sz="2700" dirty="0" smtClean="0">
                <a:solidFill>
                  <a:srgbClr val="960000"/>
                </a:solidFill>
              </a:rPr>
              <a:t>cow livability </a:t>
            </a:r>
            <a:r>
              <a:rPr lang="en-US" dirty="0" smtClean="0"/>
              <a:t>in </a:t>
            </a:r>
            <a:r>
              <a:rPr lang="en-US" dirty="0"/>
              <a:t>the August 2016 </a:t>
            </a:r>
            <a:r>
              <a:rPr lang="en-US" dirty="0" smtClean="0"/>
              <a:t>run</a:t>
            </a:r>
            <a:r>
              <a:rPr lang="en-US" dirty="0"/>
              <a:t>.</a:t>
            </a:r>
            <a:r>
              <a:rPr lang="en-US" dirty="0" smtClean="0"/>
              <a:t> </a:t>
            </a:r>
            <a:endParaRPr lang="en-US" sz="2700" dirty="0" smtClean="0"/>
          </a:p>
          <a:p>
            <a:pPr>
              <a:lnSpc>
                <a:spcPts val="3000"/>
              </a:lnSpc>
              <a:spcAft>
                <a:spcPts val="3000"/>
              </a:spcAft>
            </a:pPr>
            <a:r>
              <a:rPr lang="en-US" sz="2700" u="sng" dirty="0" smtClean="0"/>
              <a:t>Cow livability </a:t>
            </a:r>
            <a:r>
              <a:rPr lang="en-US" sz="2700" dirty="0" smtClean="0"/>
              <a:t>is a prediction of a cow’s ability to </a:t>
            </a:r>
            <a:r>
              <a:rPr lang="en-US" sz="2700" dirty="0" smtClean="0">
                <a:solidFill>
                  <a:srgbClr val="960000"/>
                </a:solidFill>
              </a:rPr>
              <a:t>remain alive while in the herd</a:t>
            </a:r>
            <a:r>
              <a:rPr lang="en-US" sz="2700" dirty="0" smtClean="0"/>
              <a:t>.</a:t>
            </a:r>
          </a:p>
          <a:p>
            <a:pPr>
              <a:lnSpc>
                <a:spcPts val="3000"/>
              </a:lnSpc>
              <a:spcAft>
                <a:spcPts val="3000"/>
              </a:spcAft>
            </a:pPr>
            <a:r>
              <a:rPr lang="en-US" sz="2700" dirty="0" smtClean="0"/>
              <a:t>In contrast, </a:t>
            </a:r>
            <a:r>
              <a:rPr lang="en-US" sz="2700" u="sng" dirty="0" smtClean="0"/>
              <a:t>PL</a:t>
            </a:r>
            <a:r>
              <a:rPr lang="en-US" sz="2700" dirty="0" smtClean="0"/>
              <a:t> is a prediction of </a:t>
            </a:r>
            <a:r>
              <a:rPr lang="en-US" sz="2700" dirty="0" smtClean="0">
                <a:solidFill>
                  <a:srgbClr val="960000"/>
                </a:solidFill>
              </a:rPr>
              <a:t>how long a cow is expected to remain in the milking herd (before being culled or dying)</a:t>
            </a:r>
            <a:r>
              <a:rPr lang="en-US" sz="2700" dirty="0" smtClean="0"/>
              <a:t>.</a:t>
            </a:r>
            <a:endParaRPr lang="en-US" sz="2700" dirty="0"/>
          </a:p>
        </p:txBody>
      </p:sp>
    </p:spTree>
    <p:extLst>
      <p:ext uri="{BB962C8B-B14F-4D97-AF65-F5344CB8AC3E}">
        <p14:creationId xmlns:p14="http://schemas.microsoft.com/office/powerpoint/2010/main" val="20509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thoughts</a:t>
            </a:r>
            <a:endParaRPr lang="en-US" dirty="0"/>
          </a:p>
        </p:txBody>
      </p:sp>
      <p:sp>
        <p:nvSpPr>
          <p:cNvPr id="3" name="Content Placeholder 2"/>
          <p:cNvSpPr>
            <a:spLocks noGrp="1"/>
          </p:cNvSpPr>
          <p:nvPr>
            <p:ph idx="1"/>
          </p:nvPr>
        </p:nvSpPr>
        <p:spPr>
          <a:xfrm>
            <a:off x="455612" y="1371600"/>
            <a:ext cx="8226425" cy="4501232"/>
          </a:xfrm>
        </p:spPr>
        <p:txBody>
          <a:bodyPr/>
          <a:lstStyle/>
          <a:p>
            <a:pPr marL="284163" indent="-284163">
              <a:lnSpc>
                <a:spcPts val="2700"/>
              </a:lnSpc>
              <a:spcAft>
                <a:spcPts val="3600"/>
              </a:spcAft>
            </a:pPr>
            <a:r>
              <a:rPr lang="en-US" sz="2500" dirty="0" smtClean="0"/>
              <a:t>Cow livability is just one of several traits that determine PL.</a:t>
            </a:r>
          </a:p>
          <a:p>
            <a:pPr marL="284163" indent="-284163">
              <a:lnSpc>
                <a:spcPts val="2700"/>
              </a:lnSpc>
              <a:spcAft>
                <a:spcPts val="3600"/>
              </a:spcAft>
            </a:pPr>
            <a:r>
              <a:rPr lang="en-US" sz="2500" dirty="0" smtClean="0"/>
              <a:t>However, it has a high impact on profit and was not accounted for before.</a:t>
            </a:r>
          </a:p>
          <a:p>
            <a:pPr marL="284163" indent="-284163">
              <a:lnSpc>
                <a:spcPts val="2700"/>
              </a:lnSpc>
              <a:spcAft>
                <a:spcPts val="3600"/>
              </a:spcAft>
            </a:pPr>
            <a:r>
              <a:rPr lang="en-US" sz="2500" dirty="0" smtClean="0"/>
              <a:t>When a cow is sold for dairy or beef </a:t>
            </a:r>
            <a:r>
              <a:rPr lang="en-US" sz="2500" dirty="0" smtClean="0">
                <a:solidFill>
                  <a:srgbClr val="960000"/>
                </a:solidFill>
              </a:rPr>
              <a:t>(called voluntary culling)</a:t>
            </a:r>
            <a:r>
              <a:rPr lang="en-US" sz="2500" dirty="0" smtClean="0"/>
              <a:t>, the sales income is returned to the owner; if a cow dies or is euthanized, there is no income.</a:t>
            </a:r>
          </a:p>
          <a:p>
            <a:pPr marL="284163" indent="-284163">
              <a:lnSpc>
                <a:spcPts val="2700"/>
              </a:lnSpc>
              <a:spcAft>
                <a:spcPts val="3000"/>
              </a:spcAft>
            </a:pPr>
            <a:r>
              <a:rPr lang="en-US" sz="2500" dirty="0" smtClean="0"/>
              <a:t>Cattle with positive livability permits more voluntary culling, so producers end up with more animals with other traits they like. </a:t>
            </a:r>
            <a:endParaRPr lang="en-US" sz="2500" dirty="0"/>
          </a:p>
        </p:txBody>
      </p:sp>
    </p:spTree>
    <p:extLst>
      <p:ext uri="{BB962C8B-B14F-4D97-AF65-F5344CB8AC3E}">
        <p14:creationId xmlns:p14="http://schemas.microsoft.com/office/powerpoint/2010/main" val="17418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thoughts</a:t>
            </a:r>
            <a:endParaRPr lang="en-US" dirty="0"/>
          </a:p>
        </p:txBody>
      </p:sp>
      <p:sp>
        <p:nvSpPr>
          <p:cNvPr id="3" name="Content Placeholder 2"/>
          <p:cNvSpPr>
            <a:spLocks noGrp="1"/>
          </p:cNvSpPr>
          <p:nvPr>
            <p:ph idx="1"/>
          </p:nvPr>
        </p:nvSpPr>
        <p:spPr>
          <a:xfrm>
            <a:off x="455613" y="1371600"/>
            <a:ext cx="8226425" cy="3693319"/>
          </a:xfrm>
        </p:spPr>
        <p:txBody>
          <a:bodyPr/>
          <a:lstStyle/>
          <a:p>
            <a:pPr marL="284163" indent="-284163">
              <a:lnSpc>
                <a:spcPts val="2700"/>
              </a:lnSpc>
              <a:spcAft>
                <a:spcPts val="3600"/>
              </a:spcAft>
            </a:pPr>
            <a:r>
              <a:rPr lang="en-US" sz="2500" dirty="0" smtClean="0"/>
              <a:t>Knowing which cows are predicted to remain in the herd the longest is not the entire story.</a:t>
            </a:r>
          </a:p>
          <a:p>
            <a:pPr marL="284163" indent="-284163">
              <a:lnSpc>
                <a:spcPts val="2700"/>
              </a:lnSpc>
              <a:spcAft>
                <a:spcPts val="3600"/>
              </a:spcAft>
            </a:pPr>
            <a:r>
              <a:rPr lang="en-US" sz="2500" dirty="0" smtClean="0"/>
              <a:t>Additional benefit comes from knowing which cows are likely to produce sales income at disposal.</a:t>
            </a:r>
          </a:p>
          <a:p>
            <a:pPr marL="284163" indent="-284163">
              <a:lnSpc>
                <a:spcPts val="2700"/>
              </a:lnSpc>
            </a:pPr>
            <a:r>
              <a:rPr lang="en-US" sz="2500" dirty="0" smtClean="0"/>
              <a:t>These predictions should be incorporated into the breeding program through the lifetime merit indexes. Once the cow is already in the herd, part of the value of knowing this is gone. </a:t>
            </a:r>
            <a:endParaRPr lang="en-US" sz="2500" dirty="0" smtClean="0">
              <a:solidFill>
                <a:srgbClr val="960000"/>
              </a:solidFill>
            </a:endParaRPr>
          </a:p>
        </p:txBody>
      </p:sp>
    </p:spTree>
    <p:extLst>
      <p:ext uri="{BB962C8B-B14F-4D97-AF65-F5344CB8AC3E}">
        <p14:creationId xmlns:p14="http://schemas.microsoft.com/office/powerpoint/2010/main" val="166619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
  <a:themeElements>
    <a:clrScheme name="Custom 18">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960000"/>
      </a:hlink>
      <a:folHlink>
        <a:srgbClr val="C00000"/>
      </a:folHlink>
    </a:clrScheme>
    <a:fontScheme name="smh08">
      <a:majorFont>
        <a:latin typeface="Humnst777 BT"/>
        <a:ea typeface=""/>
        <a:cs typeface=""/>
      </a:majorFont>
      <a:minorFont>
        <a:latin typeface="Humnst777 BT"/>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mh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h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h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h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h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h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h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h08 8">
        <a:dk1>
          <a:srgbClr val="FFFFFF"/>
        </a:dk1>
        <a:lt1>
          <a:srgbClr val="FFFFFF"/>
        </a:lt1>
        <a:dk2>
          <a:srgbClr val="FFFFFF"/>
        </a:dk2>
        <a:lt2>
          <a:srgbClr val="6871B2"/>
        </a:lt2>
        <a:accent1>
          <a:srgbClr val="66CCFF"/>
        </a:accent1>
        <a:accent2>
          <a:srgbClr val="0000CC"/>
        </a:accent2>
        <a:accent3>
          <a:srgbClr val="FFFFFF"/>
        </a:accent3>
        <a:accent4>
          <a:srgbClr val="DADADA"/>
        </a:accent4>
        <a:accent5>
          <a:srgbClr val="B8E2FF"/>
        </a:accent5>
        <a:accent6>
          <a:srgbClr val="0000B9"/>
        </a:accent6>
        <a:hlink>
          <a:srgbClr val="00FF00"/>
        </a:hlink>
        <a:folHlink>
          <a:srgbClr val="99FFCC"/>
        </a:folHlink>
      </a:clrScheme>
      <a:clrMap bg1="lt1" tx1="dk1" bg2="lt2" tx2="dk2" accent1="accent1" accent2="accent2" accent3="accent3" accent4="accent4" accent5="accent5" accent6="accent6" hlink="hlink" folHlink="folHlink"/>
    </a:extraClrScheme>
    <a:extraClrScheme>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clrMap bg1="dk2" tx1="lt1" bg2="dk1" tx2="lt2" accent1="accent1" accent2="accent2" accent3="accent3" accent4="accent4" accent5="accent5" accent6="accent6" hlink="hlink" folHlink="folHlink"/>
    </a:extraClrScheme>
    <a:extraClrScheme>
      <a:clrScheme name="smh08 10">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smh08 11">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smh08 12">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martin</Template>
  <TotalTime>114286</TotalTime>
  <Words>1193</Words>
  <Application>Microsoft Office PowerPoint</Application>
  <PresentationFormat>On-screen Show (4:3)</PresentationFormat>
  <Paragraphs>136</Paragraphs>
  <Slides>24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Monotype Sorts</vt:lpstr>
      <vt:lpstr>Trebuchet MS</vt:lpstr>
      <vt:lpstr>Humnst777 BT</vt:lpstr>
      <vt:lpstr>Arial</vt:lpstr>
      <vt:lpstr>SymbolProp BT</vt:lpstr>
      <vt:lpstr>martin</vt:lpstr>
      <vt:lpstr>Cow Livability Evaluation  and Heifer Livability Research</vt:lpstr>
      <vt:lpstr>Background </vt:lpstr>
      <vt:lpstr>Genetic trend for cow &amp; sire DPR</vt:lpstr>
      <vt:lpstr>More background </vt:lpstr>
      <vt:lpstr>Genetic trend for cow &amp; sire SCS</vt:lpstr>
      <vt:lpstr>More background </vt:lpstr>
      <vt:lpstr>Moving on to 2016 </vt:lpstr>
      <vt:lpstr>Deep thoughts</vt:lpstr>
      <vt:lpstr>Deeper thoughts</vt:lpstr>
      <vt:lpstr>Data and death rate</vt:lpstr>
      <vt:lpstr>Death and dollars</vt:lpstr>
      <vt:lpstr>Cow livability evaluation</vt:lpstr>
      <vt:lpstr>And the good news is …</vt:lpstr>
      <vt:lpstr>Interpreting PTA for cow livability</vt:lpstr>
      <vt:lpstr>PTA correlations of livability with other traits  </vt:lpstr>
      <vt:lpstr>Genetic trend for cow &amp; sire livability</vt:lpstr>
      <vt:lpstr>Genetic trends for cow livability</vt:lpstr>
      <vt:lpstr>New research – heifer livability</vt:lpstr>
      <vt:lpstr>Heifer livability edits</vt:lpstr>
      <vt:lpstr>Heifer livability edits (continued)</vt:lpstr>
      <vt:lpstr>Heifer livability results</vt:lpstr>
      <vt:lpstr>Heifer livability and HCD</vt:lpstr>
      <vt:lpstr>Conclusions</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Duane Norman</cp:lastModifiedBy>
  <cp:revision>1964</cp:revision>
  <cp:lastPrinted>2016-09-27T11:29:12Z</cp:lastPrinted>
  <dcterms:created xsi:type="dcterms:W3CDTF">2013-01-04T23:00:14Z</dcterms:created>
  <dcterms:modified xsi:type="dcterms:W3CDTF">2016-10-13T11:08:52Z</dcterms:modified>
</cp:coreProperties>
</file>